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55" r:id="rId2"/>
    <p:sldId id="356" r:id="rId3"/>
    <p:sldId id="375" r:id="rId4"/>
    <p:sldId id="398" r:id="rId5"/>
    <p:sldId id="400" r:id="rId6"/>
    <p:sldId id="376" r:id="rId7"/>
    <p:sldId id="358" r:id="rId8"/>
    <p:sldId id="395" r:id="rId9"/>
    <p:sldId id="396" r:id="rId10"/>
    <p:sldId id="317" r:id="rId11"/>
    <p:sldId id="302" r:id="rId12"/>
    <p:sldId id="308" r:id="rId13"/>
    <p:sldId id="391" r:id="rId14"/>
    <p:sldId id="360" r:id="rId15"/>
    <p:sldId id="392" r:id="rId16"/>
    <p:sldId id="394" r:id="rId17"/>
    <p:sldId id="393" r:id="rId18"/>
    <p:sldId id="399" r:id="rId19"/>
    <p:sldId id="369" r:id="rId20"/>
    <p:sldId id="370" r:id="rId21"/>
  </p:sldIdLst>
  <p:sldSz cx="12188825" cy="6858000"/>
  <p:notesSz cx="6858000" cy="9144000"/>
  <p:defaultTextStyle>
    <a:defPPr>
      <a:defRPr lang="en-US"/>
    </a:defPPr>
    <a:lvl1pPr marL="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Haralambous" initials="CH" lastIdx="1" clrIdx="0">
    <p:extLst>
      <p:ext uri="{19B8F6BF-5375-455C-9EA6-DF929625EA0E}">
        <p15:presenceInfo xmlns:p15="http://schemas.microsoft.com/office/powerpoint/2012/main" userId="S-1-5-21-2833108932-2951404670-229382657-415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1"/>
    <a:srgbClr val="00AEC7"/>
    <a:srgbClr val="496C85"/>
    <a:srgbClr val="8994A5"/>
    <a:srgbClr val="EE3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291" autoAdjust="0"/>
  </p:normalViewPr>
  <p:slideViewPr>
    <p:cSldViewPr snapToGrid="0" snapToObjects="1">
      <p:cViewPr varScale="1">
        <p:scale>
          <a:sx n="72" d="100"/>
          <a:sy n="72" d="100"/>
        </p:scale>
        <p:origin x="58" y="216"/>
      </p:cViewPr>
      <p:guideLst>
        <p:guide orient="horz" pos="89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kambi.com\london\Marketing\2018\Corporate\IR%20reports\Q2%202018%20Report\Financial%20analysis\Comparison%20of%20revenue%20Q2%202018%20to%20Q1%202018%20and%20Q2%202017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in.kambi.com\london\Marketing\2018\Corporate\IR%20reports\Q4%202018%20Report\PPT\Operator%20GGR%20and%20NGR%20BOG%20adjuste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kambi.com\london\Marketing\2018\Corporate\IR%20reports\Q4%202018%20Report\PPT\Cashflow%20graph%20Q4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tx1"/>
                </a:solidFill>
              </a:rPr>
              <a:t>Q4 Revenue (</a:t>
            </a:r>
            <a:r>
              <a:rPr lang="el-GR" dirty="0">
                <a:solidFill>
                  <a:schemeClr val="tx1"/>
                </a:solidFill>
              </a:rPr>
              <a:t>€</a:t>
            </a:r>
            <a:r>
              <a:rPr lang="en-GB" dirty="0">
                <a:solidFill>
                  <a:schemeClr val="tx1"/>
                </a:solidFill>
              </a:rPr>
              <a:t>m</a:t>
            </a:r>
            <a:r>
              <a:rPr lang="el-GR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6552785827235553"/>
          <c:y val="5.495473158075338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Q1 2018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Revenue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1B-4A95-B186-39E72C3D02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Q1 2017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EE1-4859-9D9D-49D98E493F65}"/>
              </c:ext>
            </c:extLst>
          </c:dPt>
          <c:cat>
            <c:strRef>
              <c:f>Sheet1!$A$2</c:f>
              <c:strCache>
                <c:ptCount val="1"/>
                <c:pt idx="0">
                  <c:v>Revenue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1B-4A95-B186-39E72C3D0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43328"/>
        <c:axId val="34244864"/>
      </c:barChart>
      <c:catAx>
        <c:axId val="34243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244864"/>
        <c:crosses val="autoZero"/>
        <c:auto val="1"/>
        <c:lblAlgn val="ctr"/>
        <c:lblOffset val="100"/>
        <c:noMultiLvlLbl val="0"/>
      </c:catAx>
      <c:valAx>
        <c:axId val="34244864"/>
        <c:scaling>
          <c:orientation val="minMax"/>
          <c:max val="24"/>
          <c:min val="10"/>
        </c:scaling>
        <c:delete val="0"/>
        <c:axPos val="l"/>
        <c:minorGridlines>
          <c:spPr>
            <a:ln>
              <a:solidFill>
                <a:schemeClr val="accent3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2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4243328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tx1"/>
                </a:solidFill>
              </a:rPr>
              <a:t>FY Revenue (</a:t>
            </a:r>
            <a:r>
              <a:rPr lang="el-GR" dirty="0">
                <a:solidFill>
                  <a:schemeClr val="tx1"/>
                </a:solidFill>
              </a:rPr>
              <a:t>€</a:t>
            </a:r>
            <a:r>
              <a:rPr lang="en-GB" dirty="0">
                <a:solidFill>
                  <a:schemeClr val="tx1"/>
                </a:solidFill>
              </a:rPr>
              <a:t>m</a:t>
            </a:r>
            <a:r>
              <a:rPr lang="el-GR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6552785827235553"/>
          <c:y val="5.495473158075338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2018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Revenue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9-4C41-B54B-3CB4A5F5F1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2017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349-4C41-B54B-3CB4A5F5F154}"/>
              </c:ext>
            </c:extLst>
          </c:dPt>
          <c:cat>
            <c:strRef>
              <c:f>Sheet1!$A$2</c:f>
              <c:strCache>
                <c:ptCount val="1"/>
                <c:pt idx="0">
                  <c:v>Revenue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49-4C41-B54B-3CB4A5F5F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43328"/>
        <c:axId val="34244864"/>
      </c:barChart>
      <c:catAx>
        <c:axId val="34243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244864"/>
        <c:crosses val="autoZero"/>
        <c:auto val="1"/>
        <c:lblAlgn val="ctr"/>
        <c:lblOffset val="100"/>
        <c:noMultiLvlLbl val="0"/>
      </c:catAx>
      <c:valAx>
        <c:axId val="34244864"/>
        <c:scaling>
          <c:orientation val="minMax"/>
          <c:max val="80"/>
          <c:min val="0"/>
        </c:scaling>
        <c:delete val="0"/>
        <c:axPos val="l"/>
        <c:minorGridlines>
          <c:spPr>
            <a:ln>
              <a:solidFill>
                <a:schemeClr val="accent3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2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4243328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tx1"/>
                </a:solidFill>
              </a:rPr>
              <a:t>FY Operating</a:t>
            </a:r>
            <a:r>
              <a:rPr lang="en-GB" baseline="0" dirty="0">
                <a:solidFill>
                  <a:schemeClr val="tx1"/>
                </a:solidFill>
              </a:rPr>
              <a:t> Profit</a:t>
            </a:r>
            <a:r>
              <a:rPr lang="el-GR" baseline="0" dirty="0">
                <a:solidFill>
                  <a:schemeClr val="tx1"/>
                </a:solidFill>
              </a:rPr>
              <a:t> (€</a:t>
            </a:r>
            <a:r>
              <a:rPr lang="en-GB" baseline="0" dirty="0">
                <a:solidFill>
                  <a:schemeClr val="tx1"/>
                </a:solidFill>
              </a:rPr>
              <a:t>m</a:t>
            </a:r>
            <a:r>
              <a:rPr lang="el-GR" baseline="0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984778557257184"/>
          <c:y val="1.099094631615067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2018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Revenue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6-4FB0-8935-49E28BAFB1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2017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2D6-4FB0-8935-49E28BAFB10F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Revenue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D6-4FB0-8935-49E28BAFB1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617792"/>
        <c:axId val="35619584"/>
      </c:barChart>
      <c:catAx>
        <c:axId val="35617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619584"/>
        <c:crosses val="autoZero"/>
        <c:auto val="1"/>
        <c:lblAlgn val="ctr"/>
        <c:lblOffset val="100"/>
        <c:noMultiLvlLbl val="0"/>
      </c:catAx>
      <c:valAx>
        <c:axId val="35619584"/>
        <c:scaling>
          <c:orientation val="minMax"/>
          <c:max val="14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2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561779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tx1"/>
                </a:solidFill>
              </a:rPr>
              <a:t>Q4 Operating</a:t>
            </a:r>
            <a:r>
              <a:rPr lang="en-GB" baseline="0" dirty="0">
                <a:solidFill>
                  <a:schemeClr val="tx1"/>
                </a:solidFill>
              </a:rPr>
              <a:t> Profit</a:t>
            </a:r>
            <a:r>
              <a:rPr lang="el-GR" baseline="0" dirty="0">
                <a:solidFill>
                  <a:schemeClr val="tx1"/>
                </a:solidFill>
              </a:rPr>
              <a:t> (€</a:t>
            </a:r>
            <a:r>
              <a:rPr lang="en-GB" baseline="0" dirty="0">
                <a:solidFill>
                  <a:schemeClr val="tx1"/>
                </a:solidFill>
              </a:rPr>
              <a:t>m</a:t>
            </a:r>
            <a:r>
              <a:rPr lang="el-GR" baseline="0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984778557257184"/>
          <c:y val="1.099094631615067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Q3 2018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Revenue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8-4EF8-9452-A14E8A49EA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Q3 2017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248-4EF8-9452-A14E8A49EA9E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Revenue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48-4EF8-9452-A14E8A49EA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617792"/>
        <c:axId val="35619584"/>
      </c:barChart>
      <c:catAx>
        <c:axId val="35617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619584"/>
        <c:crosses val="autoZero"/>
        <c:auto val="1"/>
        <c:lblAlgn val="ctr"/>
        <c:lblOffset val="100"/>
        <c:noMultiLvlLbl val="0"/>
      </c:catAx>
      <c:valAx>
        <c:axId val="356195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2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56177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>
                <a:solidFill>
                  <a:srgbClr val="00AEC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turnover and margin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Graph!$D$7</c:f>
              <c:strCache>
                <c:ptCount val="1"/>
                <c:pt idx="0">
                  <c:v>Turnover Index</c:v>
                </c:pt>
              </c:strCache>
            </c:strRef>
          </c:tx>
          <c:spPr>
            <a:solidFill>
              <a:srgbClr val="00AEC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Graph!$C$8:$C$27</c:f>
              <c:strCache>
                <c:ptCount val="20"/>
                <c:pt idx="0">
                  <c:v>Q1 2014</c:v>
                </c:pt>
                <c:pt idx="1">
                  <c:v>Q2 2014</c:v>
                </c:pt>
                <c:pt idx="2">
                  <c:v>Q3 2014</c:v>
                </c:pt>
                <c:pt idx="3">
                  <c:v>Q4 2014</c:v>
                </c:pt>
                <c:pt idx="4">
                  <c:v>Q1 2015</c:v>
                </c:pt>
                <c:pt idx="5">
                  <c:v>Q2 2015</c:v>
                </c:pt>
                <c:pt idx="6">
                  <c:v>Q3 2015</c:v>
                </c:pt>
                <c:pt idx="7">
                  <c:v>Q4 2015</c:v>
                </c:pt>
                <c:pt idx="8">
                  <c:v>Q1 2016</c:v>
                </c:pt>
                <c:pt idx="9">
                  <c:v>Q2 2016</c:v>
                </c:pt>
                <c:pt idx="10">
                  <c:v>Q3 2016</c:v>
                </c:pt>
                <c:pt idx="11">
                  <c:v>Q4 2016</c:v>
                </c:pt>
                <c:pt idx="12">
                  <c:v>Q1 2017</c:v>
                </c:pt>
                <c:pt idx="13">
                  <c:v>Q2 2017</c:v>
                </c:pt>
                <c:pt idx="14">
                  <c:v>Q3 2017</c:v>
                </c:pt>
                <c:pt idx="15">
                  <c:v>Q4 2017</c:v>
                </c:pt>
                <c:pt idx="16">
                  <c:v>Q1 2018</c:v>
                </c:pt>
                <c:pt idx="17">
                  <c:v>Q2 2018</c:v>
                </c:pt>
                <c:pt idx="18">
                  <c:v>Q3 2018</c:v>
                </c:pt>
                <c:pt idx="19">
                  <c:v>Q4 2018</c:v>
                </c:pt>
              </c:strCache>
            </c:strRef>
          </c:cat>
          <c:val>
            <c:numRef>
              <c:f>Graph!$D$8:$D$27</c:f>
              <c:numCache>
                <c:formatCode>0</c:formatCode>
                <c:ptCount val="20"/>
                <c:pt idx="0">
                  <c:v>100</c:v>
                </c:pt>
                <c:pt idx="1">
                  <c:v>119.10866059098343</c:v>
                </c:pt>
                <c:pt idx="2">
                  <c:v>109.09815377624076</c:v>
                </c:pt>
                <c:pt idx="3">
                  <c:v>123.97747335173781</c:v>
                </c:pt>
                <c:pt idx="4">
                  <c:v>146.76797637857089</c:v>
                </c:pt>
                <c:pt idx="5">
                  <c:v>162.67732087430741</c:v>
                </c:pt>
                <c:pt idx="6">
                  <c:v>159.94133223471701</c:v>
                </c:pt>
                <c:pt idx="7">
                  <c:v>203.27589806993154</c:v>
                </c:pt>
                <c:pt idx="8">
                  <c:v>220.75257113871362</c:v>
                </c:pt>
                <c:pt idx="9">
                  <c:v>238.59514556037988</c:v>
                </c:pt>
                <c:pt idx="10">
                  <c:v>219.22776924998081</c:v>
                </c:pt>
                <c:pt idx="11">
                  <c:v>242.07515556597002</c:v>
                </c:pt>
                <c:pt idx="12">
                  <c:v>280.78634486995344</c:v>
                </c:pt>
                <c:pt idx="13">
                  <c:v>277.02645574903619</c:v>
                </c:pt>
                <c:pt idx="14">
                  <c:v>254.44771672315943</c:v>
                </c:pt>
                <c:pt idx="15">
                  <c:v>258.51685095542615</c:v>
                </c:pt>
                <c:pt idx="16">
                  <c:v>272.54248904122846</c:v>
                </c:pt>
                <c:pt idx="17">
                  <c:v>307.00120504680098</c:v>
                </c:pt>
                <c:pt idx="18">
                  <c:v>334</c:v>
                </c:pt>
                <c:pt idx="19" formatCode="General">
                  <c:v>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49-4728-95FE-E2809B79E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724864"/>
        <c:axId val="482726656"/>
      </c:barChart>
      <c:lineChart>
        <c:grouping val="standard"/>
        <c:varyColors val="0"/>
        <c:ser>
          <c:idx val="1"/>
          <c:order val="1"/>
          <c:tx>
            <c:strRef>
              <c:f>Graph!$E$7</c:f>
              <c:strCache>
                <c:ptCount val="1"/>
                <c:pt idx="0">
                  <c:v>Margin%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Graph!$C$8:$C$27</c:f>
              <c:strCache>
                <c:ptCount val="20"/>
                <c:pt idx="0">
                  <c:v>Q1 2014</c:v>
                </c:pt>
                <c:pt idx="1">
                  <c:v>Q2 2014</c:v>
                </c:pt>
                <c:pt idx="2">
                  <c:v>Q3 2014</c:v>
                </c:pt>
                <c:pt idx="3">
                  <c:v>Q4 2014</c:v>
                </c:pt>
                <c:pt idx="4">
                  <c:v>Q1 2015</c:v>
                </c:pt>
                <c:pt idx="5">
                  <c:v>Q2 2015</c:v>
                </c:pt>
                <c:pt idx="6">
                  <c:v>Q3 2015</c:v>
                </c:pt>
                <c:pt idx="7">
                  <c:v>Q4 2015</c:v>
                </c:pt>
                <c:pt idx="8">
                  <c:v>Q1 2016</c:v>
                </c:pt>
                <c:pt idx="9">
                  <c:v>Q2 2016</c:v>
                </c:pt>
                <c:pt idx="10">
                  <c:v>Q3 2016</c:v>
                </c:pt>
                <c:pt idx="11">
                  <c:v>Q4 2016</c:v>
                </c:pt>
                <c:pt idx="12">
                  <c:v>Q1 2017</c:v>
                </c:pt>
                <c:pt idx="13">
                  <c:v>Q2 2017</c:v>
                </c:pt>
                <c:pt idx="14">
                  <c:v>Q3 2017</c:v>
                </c:pt>
                <c:pt idx="15">
                  <c:v>Q4 2017</c:v>
                </c:pt>
                <c:pt idx="16">
                  <c:v>Q1 2018</c:v>
                </c:pt>
                <c:pt idx="17">
                  <c:v>Q2 2018</c:v>
                </c:pt>
                <c:pt idx="18">
                  <c:v>Q3 2018</c:v>
                </c:pt>
                <c:pt idx="19">
                  <c:v>Q4 2018</c:v>
                </c:pt>
              </c:strCache>
            </c:strRef>
          </c:cat>
          <c:val>
            <c:numRef>
              <c:f>Graph!$E$8:$E$27</c:f>
              <c:numCache>
                <c:formatCode>0.0%</c:formatCode>
                <c:ptCount val="20"/>
                <c:pt idx="0">
                  <c:v>8.3996887693690764E-2</c:v>
                </c:pt>
                <c:pt idx="1">
                  <c:v>7.3490152259680058E-2</c:v>
                </c:pt>
                <c:pt idx="2">
                  <c:v>9.2979836138788505E-2</c:v>
                </c:pt>
                <c:pt idx="3">
                  <c:v>7.200736557994461E-2</c:v>
                </c:pt>
                <c:pt idx="4">
                  <c:v>7.3466944291760927E-2</c:v>
                </c:pt>
                <c:pt idx="5">
                  <c:v>6.8727213826124373E-2</c:v>
                </c:pt>
                <c:pt idx="6">
                  <c:v>7.8031243874370423E-2</c:v>
                </c:pt>
                <c:pt idx="7">
                  <c:v>7.2675218293779445E-2</c:v>
                </c:pt>
                <c:pt idx="8">
                  <c:v>6.8946131443223369E-2</c:v>
                </c:pt>
                <c:pt idx="9">
                  <c:v>6.5539334865404392E-2</c:v>
                </c:pt>
                <c:pt idx="10">
                  <c:v>7.546778668585491E-2</c:v>
                </c:pt>
                <c:pt idx="11">
                  <c:v>6.6877379666280157E-2</c:v>
                </c:pt>
                <c:pt idx="12">
                  <c:v>6.166553190517967E-2</c:v>
                </c:pt>
                <c:pt idx="13">
                  <c:v>6.3107218260528675E-2</c:v>
                </c:pt>
                <c:pt idx="14">
                  <c:v>7.5145855821845867E-2</c:v>
                </c:pt>
                <c:pt idx="15">
                  <c:v>9.693363599762729E-2</c:v>
                </c:pt>
                <c:pt idx="16">
                  <c:v>7.9270419487149024E-2</c:v>
                </c:pt>
                <c:pt idx="17">
                  <c:v>7.7698846927694104E-2</c:v>
                </c:pt>
                <c:pt idx="18">
                  <c:v>8.5999999999999993E-2</c:v>
                </c:pt>
                <c:pt idx="19" formatCode="0.00%">
                  <c:v>8.5000000000000006E-2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49-4728-95FE-E2809B79E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729984"/>
        <c:axId val="482728192"/>
      </c:lineChart>
      <c:catAx>
        <c:axId val="482724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82726656"/>
        <c:crosses val="autoZero"/>
        <c:auto val="1"/>
        <c:lblAlgn val="ctr"/>
        <c:lblOffset val="100"/>
        <c:noMultiLvlLbl val="0"/>
      </c:catAx>
      <c:valAx>
        <c:axId val="482726656"/>
        <c:scaling>
          <c:orientation val="minMax"/>
          <c:max val="375"/>
          <c:min val="75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482724864"/>
        <c:crosses val="autoZero"/>
        <c:crossBetween val="between"/>
        <c:majorUnit val="25"/>
      </c:valAx>
      <c:valAx>
        <c:axId val="482728192"/>
        <c:scaling>
          <c:orientation val="minMax"/>
          <c:max val="0.12000000000000001"/>
          <c:min val="0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482729984"/>
        <c:crosses val="max"/>
        <c:crossBetween val="between"/>
        <c:majorUnit val="1.0000000000000002E-2"/>
      </c:valAx>
      <c:catAx>
        <c:axId val="482729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272819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tx1"/>
              </a:solidFill>
              <a:latin typeface="+mn-lt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Chevin Std Light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Kambi Revenue Conversion </a:t>
            </a:r>
            <a:r>
              <a:rPr lang="en-GB" baseline="0"/>
              <a:t>Q4 2018 vs Q4 2017</a:t>
            </a:r>
            <a:endParaRPr lang="en-GB"/>
          </a:p>
        </c:rich>
      </c:tx>
      <c:layout>
        <c:manualLayout>
          <c:xMode val="edge"/>
          <c:yMode val="edge"/>
          <c:x val="0.22854990255803304"/>
          <c:y val="3.29896907216494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960426458393837E-2"/>
          <c:y val="0.13849002895256649"/>
          <c:w val="0.88053840859301846"/>
          <c:h val="0.55088503608915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'Waterfall adj'!$B$1</c:f>
              <c:strCache>
                <c:ptCount val="1"/>
                <c:pt idx="0">
                  <c:v>Ends</c:v>
                </c:pt>
              </c:strCache>
            </c:strRef>
          </c:tx>
          <c:spPr>
            <a:solidFill>
              <a:srgbClr val="00AEC7"/>
            </a:solidFill>
            <a:ln>
              <a:noFill/>
            </a:ln>
          </c:spPr>
          <c:invertIfNegative val="1"/>
          <c:cat>
            <c:strRef>
              <c:f>'Waterfall adj'!$A$2:$A$7</c:f>
              <c:strCache>
                <c:ptCount val="6"/>
                <c:pt idx="0">
                  <c:v>Operator Turnover Growth</c:v>
                </c:pt>
                <c:pt idx="1">
                  <c:v>FX impact</c:v>
                </c:pt>
                <c:pt idx="2">
                  <c:v>Operator margin impact</c:v>
                </c:pt>
                <c:pt idx="3">
                  <c:v>Taxes/marketing deductibles impact</c:v>
                </c:pt>
                <c:pt idx="4">
                  <c:v>Other*</c:v>
                </c:pt>
                <c:pt idx="5">
                  <c:v>Kambi Revenue Growth</c:v>
                </c:pt>
              </c:strCache>
            </c:strRef>
          </c:cat>
          <c:val>
            <c:numRef>
              <c:f>'Waterfall adj'!$B$2:$B$7</c:f>
              <c:numCache>
                <c:formatCode>General</c:formatCode>
                <c:ptCount val="6"/>
                <c:pt idx="0" formatCode="0.0%">
                  <c:v>0.42928087691834316</c:v>
                </c:pt>
                <c:pt idx="5" formatCode="0.0%">
                  <c:v>0.1446414401419851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504D"/>
                  </a:solidFill>
                  <a:ln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8E26-4ADA-B6FC-FDCEF9645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970816"/>
        <c:axId val="77673600"/>
      </c:barChart>
      <c:lineChart>
        <c:grouping val="standard"/>
        <c:varyColors val="0"/>
        <c:ser>
          <c:idx val="1"/>
          <c:order val="1"/>
          <c:tx>
            <c:strRef>
              <c:f>'Waterfall adj'!$C$1</c:f>
              <c:strCache>
                <c:ptCount val="1"/>
                <c:pt idx="0">
                  <c:v>Before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'Waterfall adj'!$A$2:$A$7</c:f>
              <c:strCache>
                <c:ptCount val="6"/>
                <c:pt idx="0">
                  <c:v>Operator Turnover Growth</c:v>
                </c:pt>
                <c:pt idx="1">
                  <c:v>FX impact</c:v>
                </c:pt>
                <c:pt idx="2">
                  <c:v>Operator margin impact</c:v>
                </c:pt>
                <c:pt idx="3">
                  <c:v>Taxes/marketing deductibles impact</c:v>
                </c:pt>
                <c:pt idx="4">
                  <c:v>Other*</c:v>
                </c:pt>
                <c:pt idx="5">
                  <c:v>Kambi Revenue Growth</c:v>
                </c:pt>
              </c:strCache>
            </c:strRef>
          </c:cat>
          <c:val>
            <c:numRef>
              <c:f>'Waterfall adj'!$C$2:$C$7</c:f>
              <c:numCache>
                <c:formatCode>0.0%</c:formatCode>
                <c:ptCount val="6"/>
                <c:pt idx="1">
                  <c:v>0.42928087691834316</c:v>
                </c:pt>
                <c:pt idx="2">
                  <c:v>0.43693565456125327</c:v>
                </c:pt>
                <c:pt idx="3">
                  <c:v>0.24746435765755259</c:v>
                </c:pt>
                <c:pt idx="4">
                  <c:v>0.23060126831885364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26-4ADA-B6FC-FDCEF9645CEB}"/>
            </c:ext>
          </c:extLst>
        </c:ser>
        <c:ser>
          <c:idx val="2"/>
          <c:order val="2"/>
          <c:tx>
            <c:strRef>
              <c:f>'Waterfall adj'!$D$1</c:f>
              <c:strCache>
                <c:ptCount val="1"/>
                <c:pt idx="0">
                  <c:v>After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'Waterfall adj'!$A$2:$A$7</c:f>
              <c:strCache>
                <c:ptCount val="6"/>
                <c:pt idx="0">
                  <c:v>Operator Turnover Growth</c:v>
                </c:pt>
                <c:pt idx="1">
                  <c:v>FX impact</c:v>
                </c:pt>
                <c:pt idx="2">
                  <c:v>Operator margin impact</c:v>
                </c:pt>
                <c:pt idx="3">
                  <c:v>Taxes/marketing deductibles impact</c:v>
                </c:pt>
                <c:pt idx="4">
                  <c:v>Other*</c:v>
                </c:pt>
                <c:pt idx="5">
                  <c:v>Kambi Revenue Growth</c:v>
                </c:pt>
              </c:strCache>
            </c:strRef>
          </c:cat>
          <c:val>
            <c:numRef>
              <c:f>'Waterfall adj'!$D$2:$D$7</c:f>
              <c:numCache>
                <c:formatCode>0.0%</c:formatCode>
                <c:ptCount val="6"/>
                <c:pt idx="1">
                  <c:v>0.43693565456125327</c:v>
                </c:pt>
                <c:pt idx="2">
                  <c:v>0.24746435765755259</c:v>
                </c:pt>
                <c:pt idx="3">
                  <c:v>0.23060126831885364</c:v>
                </c:pt>
                <c:pt idx="4">
                  <c:v>0.1446414401419851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26-4ADA-B6FC-FDCEF9645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rgbClr val="00AEC7"/>
              </a:solidFill>
              <a:ln>
                <a:noFill/>
              </a:ln>
            </c:spPr>
          </c:upBars>
          <c:downBars>
            <c:spPr>
              <a:solidFill>
                <a:schemeClr val="accent4"/>
              </a:solidFill>
              <a:ln>
                <a:noFill/>
              </a:ln>
            </c:spPr>
          </c:downBars>
        </c:upDownBars>
        <c:marker val="1"/>
        <c:smooth val="0"/>
        <c:axId val="75970816"/>
        <c:axId val="77673600"/>
      </c:lineChart>
      <c:catAx>
        <c:axId val="7597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7673600"/>
        <c:crosses val="autoZero"/>
        <c:auto val="1"/>
        <c:lblAlgn val="ctr"/>
        <c:lblOffset val="100"/>
        <c:noMultiLvlLbl val="0"/>
      </c:catAx>
      <c:valAx>
        <c:axId val="7767360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5970816"/>
        <c:crosses val="autoZero"/>
        <c:crossBetween val="between"/>
        <c:majorUnit val="5.000000000000001E-2"/>
        <c:minorUnit val="1.0000000000000002E-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'cf graph Q4 2018'!$F$8</c:f>
              <c:strCache>
                <c:ptCount val="1"/>
                <c:pt idx="0">
                  <c:v>Ends</c:v>
                </c:pt>
              </c:strCache>
            </c:strRef>
          </c:tx>
          <c:spPr>
            <a:solidFill>
              <a:srgbClr val="00AEC7"/>
            </a:solidFill>
            <a:ln>
              <a:noFill/>
            </a:ln>
          </c:spPr>
          <c:invertIfNegative val="0"/>
          <c:cat>
            <c:strRef>
              <c:f>'cf graph Q4 2018'!$C$9:$C$16</c:f>
              <c:strCache>
                <c:ptCount val="8"/>
                <c:pt idx="0">
                  <c:v>Opening cash</c:v>
                </c:pt>
                <c:pt idx="1">
                  <c:v>Operating profit</c:v>
                </c:pt>
                <c:pt idx="2">
                  <c:v>Working capital</c:v>
                </c:pt>
                <c:pt idx="3">
                  <c:v>Amortisation/Depn</c:v>
                </c:pt>
                <c:pt idx="4">
                  <c:v>Development costs</c:v>
                </c:pt>
                <c:pt idx="5">
                  <c:v>Tangible assets</c:v>
                </c:pt>
                <c:pt idx="6">
                  <c:v>Other</c:v>
                </c:pt>
                <c:pt idx="7">
                  <c:v>Closing cash</c:v>
                </c:pt>
              </c:strCache>
            </c:strRef>
          </c:cat>
          <c:val>
            <c:numRef>
              <c:f>'cf graph Q4 2018'!$F$9:$F$16</c:f>
              <c:numCache>
                <c:formatCode>General</c:formatCode>
                <c:ptCount val="8"/>
                <c:pt idx="0" formatCode="_-* #,##0_-;\-* #,##0_-;_-* &quot;-&quot;??_-;_-@_-">
                  <c:v>38226</c:v>
                </c:pt>
                <c:pt idx="7" formatCode="_-* #,##0_-;\-* #,##0_-;_-* &quot;-&quot;??_-;_-@_-">
                  <c:v>38350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4-47C1-89A7-711A98066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926848"/>
        <c:axId val="190928384"/>
      </c:barChart>
      <c:lineChart>
        <c:grouping val="standard"/>
        <c:varyColors val="0"/>
        <c:ser>
          <c:idx val="1"/>
          <c:order val="1"/>
          <c:tx>
            <c:strRef>
              <c:f>'cf graph Q4 2018'!$G$8</c:f>
              <c:strCache>
                <c:ptCount val="1"/>
                <c:pt idx="0">
                  <c:v>Before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'cf graph Q4 2018'!$C$9:$C$16</c:f>
              <c:strCache>
                <c:ptCount val="8"/>
                <c:pt idx="0">
                  <c:v>Opening cash</c:v>
                </c:pt>
                <c:pt idx="1">
                  <c:v>Operating profit</c:v>
                </c:pt>
                <c:pt idx="2">
                  <c:v>Working capital</c:v>
                </c:pt>
                <c:pt idx="3">
                  <c:v>Amortisation/Depn</c:v>
                </c:pt>
                <c:pt idx="4">
                  <c:v>Development costs</c:v>
                </c:pt>
                <c:pt idx="5">
                  <c:v>Tangible assets</c:v>
                </c:pt>
                <c:pt idx="6">
                  <c:v>Other</c:v>
                </c:pt>
                <c:pt idx="7">
                  <c:v>Closing cash</c:v>
                </c:pt>
              </c:strCache>
            </c:strRef>
          </c:cat>
          <c:val>
            <c:numRef>
              <c:f>'cf graph Q4 2018'!$G$9:$G$16</c:f>
              <c:numCache>
                <c:formatCode>_-* #,##0_-;\-* #,##0_-;_-* "-"??_-;_-@_-</c:formatCode>
                <c:ptCount val="8"/>
                <c:pt idx="1">
                  <c:v>38226</c:v>
                </c:pt>
                <c:pt idx="2">
                  <c:v>42398</c:v>
                </c:pt>
                <c:pt idx="3">
                  <c:v>39830</c:v>
                </c:pt>
                <c:pt idx="4">
                  <c:v>42112</c:v>
                </c:pt>
                <c:pt idx="5">
                  <c:v>38979</c:v>
                </c:pt>
                <c:pt idx="6">
                  <c:v>38528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D4-47C1-89A7-711A98066072}"/>
            </c:ext>
          </c:extLst>
        </c:ser>
        <c:ser>
          <c:idx val="2"/>
          <c:order val="2"/>
          <c:tx>
            <c:strRef>
              <c:f>'cf graph Q4 2018'!$H$8</c:f>
              <c:strCache>
                <c:ptCount val="1"/>
                <c:pt idx="0">
                  <c:v>After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'cf graph Q4 2018'!$C$9:$C$16</c:f>
              <c:strCache>
                <c:ptCount val="8"/>
                <c:pt idx="0">
                  <c:v>Opening cash</c:v>
                </c:pt>
                <c:pt idx="1">
                  <c:v>Operating profit</c:v>
                </c:pt>
                <c:pt idx="2">
                  <c:v>Working capital</c:v>
                </c:pt>
                <c:pt idx="3">
                  <c:v>Amortisation/Depn</c:v>
                </c:pt>
                <c:pt idx="4">
                  <c:v>Development costs</c:v>
                </c:pt>
                <c:pt idx="5">
                  <c:v>Tangible assets</c:v>
                </c:pt>
                <c:pt idx="6">
                  <c:v>Other</c:v>
                </c:pt>
                <c:pt idx="7">
                  <c:v>Closing cash</c:v>
                </c:pt>
              </c:strCache>
            </c:strRef>
          </c:cat>
          <c:val>
            <c:numRef>
              <c:f>'cf graph Q4 2018'!$H$9:$H$16</c:f>
              <c:numCache>
                <c:formatCode>_-* #,##0_-;\-* #,##0_-;_-* "-"??_-;_-@_-</c:formatCode>
                <c:ptCount val="8"/>
                <c:pt idx="1">
                  <c:v>42398</c:v>
                </c:pt>
                <c:pt idx="2">
                  <c:v>39830</c:v>
                </c:pt>
                <c:pt idx="3">
                  <c:v>42112</c:v>
                </c:pt>
                <c:pt idx="4">
                  <c:v>38979</c:v>
                </c:pt>
                <c:pt idx="5">
                  <c:v>38528</c:v>
                </c:pt>
                <c:pt idx="6">
                  <c:v>38350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D4-47C1-89A7-711A98066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rgbClr val="00AEC7"/>
              </a:solidFill>
              <a:ln>
                <a:noFill/>
              </a:ln>
            </c:spPr>
          </c:upBars>
          <c:downBars>
            <c:spPr>
              <a:solidFill>
                <a:schemeClr val="accent4"/>
              </a:solidFill>
              <a:ln>
                <a:noFill/>
              </a:ln>
            </c:spPr>
          </c:downBars>
        </c:upDownBars>
        <c:marker val="1"/>
        <c:smooth val="0"/>
        <c:axId val="190926848"/>
        <c:axId val="190928384"/>
      </c:lineChart>
      <c:catAx>
        <c:axId val="190926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0928384"/>
        <c:crosses val="autoZero"/>
        <c:auto val="1"/>
        <c:lblAlgn val="ctr"/>
        <c:lblOffset val="100"/>
        <c:noMultiLvlLbl val="0"/>
      </c:catAx>
      <c:valAx>
        <c:axId val="190928384"/>
        <c:scaling>
          <c:orientation val="minMax"/>
          <c:max val="43000"/>
          <c:min val="37000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90926848"/>
        <c:crosses val="autoZero"/>
        <c:crossBetween val="between"/>
        <c:majorUnit val="1000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0.21236</cdr:x>
      <cdr:y>0.8169</cdr:y>
    </cdr:from>
    <cdr:to>
      <cdr:x>0.7335</cdr:x>
      <cdr:y>0.9061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78756" y="3314699"/>
          <a:ext cx="3629025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0.04608</cdr:x>
      <cdr:y>0.82131</cdr:y>
    </cdr:from>
    <cdr:to>
      <cdr:x>0.90974</cdr:x>
      <cdr:y>0.87425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158" y="3919311"/>
          <a:ext cx="7200124" cy="2526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en-GB" sz="110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*Other includes the impact of renewed customer contracts, volume-related commission tiers and fixed revenues</a:t>
          </a:r>
          <a:endParaRPr lang="en-GB" sz="900">
            <a:effectLst/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9B8A2-CB26-C247-A5AD-88796A2C7E31}" type="datetimeFigureOut">
              <a:rPr lang="en-GB" smtClean="0"/>
              <a:t>17/04/2019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3C52A-FACE-2543-94BA-CB30AE42A8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1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2FE38-9BA5-7543-98AF-4D258CFB98BC}" type="datetimeFigureOut">
              <a:rPr lang="en-GB" smtClean="0"/>
              <a:t>17/04/2019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6BEFD-38BB-CF41-96B6-F34D8836E2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44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634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3561A-34F9-406B-B1DF-5A3603A557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112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6BEFD-38BB-CF41-96B6-F34D8836E2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837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512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212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511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769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181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644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08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GB" sz="1200" spc="27" dirty="0"/>
              <a:t>692 for Q3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GB" sz="1200" spc="27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8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GB" sz="1200" spc="27" dirty="0"/>
              <a:t>692 for Q3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GB" sz="1200" spc="27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685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r>
              <a:rPr lang="en-GB" sz="1200" spc="27" dirty="0"/>
              <a:t>692 for Q3</a:t>
            </a:r>
          </a:p>
          <a:p>
            <a:pPr marL="0" indent="0">
              <a:lnSpc>
                <a:spcPct val="100000"/>
              </a:lnSpc>
              <a:spcAft>
                <a:spcPts val="2400"/>
              </a:spcAft>
              <a:buNone/>
            </a:pPr>
            <a:endParaRPr lang="en-GB" sz="1200" spc="27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53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</a:t>
            </a:r>
            <a:r>
              <a:rPr lang="en-GB" dirty="0" err="1"/>
              <a:t>mybet</a:t>
            </a:r>
            <a:r>
              <a:rPr lang="en-GB" dirty="0"/>
              <a:t>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50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BEFD-38BB-CF41-96B6-F34D8836E20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064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6BEFD-38BB-CF41-96B6-F34D8836E2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651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Circle Q2, Q3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6BEFD-38BB-CF41-96B6-F34D8836E2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279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/>
              <a:t>*Other includes the impact of renewed customer contracts, volume-related commission tiers and fixed revenues</a:t>
            </a:r>
            <a:endParaRPr lang="en-GB" sz="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6BEFD-38BB-CF41-96B6-F34D8836E2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52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op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5975" y="1248000"/>
            <a:ext cx="9117625" cy="1248000"/>
          </a:xfrm>
        </p:spPr>
        <p:txBody>
          <a:bodyPr anchor="t" anchorCtr="0"/>
          <a:lstStyle>
            <a:lvl1pPr algn="l">
              <a:defRPr sz="10700" spc="-5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9500" y="2592000"/>
            <a:ext cx="7965925" cy="960000"/>
          </a:xfrm>
        </p:spPr>
        <p:txBody>
          <a:bodyPr/>
          <a:lstStyle>
            <a:lvl1pPr marL="0" indent="0" algn="l">
              <a:lnSpc>
                <a:spcPts val="3733"/>
              </a:lnSpc>
              <a:spcAft>
                <a:spcPts val="0"/>
              </a:spcAft>
              <a:buNone/>
              <a:defRPr sz="3200" baseline="0">
                <a:solidFill>
                  <a:schemeClr val="tx2"/>
                </a:solidFill>
                <a:latin typeface="Overpass SemiBold" charset="0"/>
              </a:defRPr>
            </a:lvl1pPr>
            <a:lvl2pPr marL="457120" indent="0" algn="ctr">
              <a:buNone/>
              <a:defRPr sz="2000"/>
            </a:lvl2pPr>
            <a:lvl3pPr marL="914240" indent="0" algn="ctr">
              <a:buNone/>
              <a:defRPr sz="1800"/>
            </a:lvl3pPr>
            <a:lvl4pPr marL="1371360" indent="0" algn="ctr">
              <a:buNone/>
              <a:defRPr sz="1600"/>
            </a:lvl4pPr>
            <a:lvl5pPr marL="1828480" indent="0" algn="ctr">
              <a:buNone/>
              <a:defRPr sz="1600"/>
            </a:lvl5pPr>
            <a:lvl6pPr marL="2285600" indent="0" algn="ctr">
              <a:buNone/>
              <a:defRPr sz="1600"/>
            </a:lvl6pPr>
            <a:lvl7pPr marL="2742720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6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5904000"/>
            <a:ext cx="1329907" cy="419143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3E27EE-74C3-C148-A499-575F4103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000" y="6030000"/>
            <a:ext cx="2844000" cy="39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300"/>
              </a:lnSpc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Q1 Report – April 2019</a:t>
            </a:r>
          </a:p>
          <a:p>
            <a:r>
              <a:rPr lang="en-GB" dirty="0" smtClean="0"/>
              <a:t>CEO Kristian </a:t>
            </a:r>
            <a:r>
              <a:rPr lang="en-GB" dirty="0" err="1" smtClean="0"/>
              <a:t>Nylén</a:t>
            </a:r>
            <a:r>
              <a:rPr lang="en-GB" dirty="0" smtClean="0"/>
              <a:t> &amp; CFO David Kenyon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43962" y="1248000"/>
            <a:ext cx="9117625" cy="1248000"/>
          </a:xfrm>
        </p:spPr>
        <p:txBody>
          <a:bodyPr anchor="t" anchorCtr="0"/>
          <a:lstStyle>
            <a:lvl1pPr algn="l">
              <a:defRPr sz="10700" spc="-533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sign off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14BAB8-5CB3-B84E-9CB8-8794274E6E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5904000"/>
            <a:ext cx="1329907" cy="41914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27EE-74C3-C148-A499-575F4103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000" y="6030000"/>
            <a:ext cx="2844000" cy="39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300"/>
              </a:lnSpc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Q1 Report – April 2019</a:t>
            </a:r>
          </a:p>
          <a:p>
            <a:r>
              <a:rPr lang="en-GB" dirty="0" smtClean="0"/>
              <a:t>CEO Kristian </a:t>
            </a:r>
            <a:r>
              <a:rPr lang="en-GB" dirty="0" err="1" smtClean="0"/>
              <a:t>Nylén</a:t>
            </a:r>
            <a:r>
              <a:rPr lang="en-GB" dirty="0" smtClean="0"/>
              <a:t> &amp; CFO David Kenyon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000" y="6030000"/>
            <a:ext cx="471097" cy="1696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000"/>
            </a:lvl1pPr>
          </a:lstStyle>
          <a:p>
            <a:fld id="{263CE7BE-98D4-DD4C-8BD4-115EA45BE3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3E27EE-74C3-C148-A499-575F4103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000" y="6030000"/>
            <a:ext cx="2844000" cy="39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300"/>
              </a:lnSpc>
              <a:defRPr sz="800" baseline="0">
                <a:solidFill>
                  <a:srgbClr val="004571"/>
                </a:solidFill>
                <a:latin typeface="+mn-lt"/>
              </a:defRPr>
            </a:lvl1pPr>
          </a:lstStyle>
          <a:p>
            <a:r>
              <a:rPr lang="en-GB" dirty="0" smtClean="0"/>
              <a:t>Q1 Report – April 2019</a:t>
            </a:r>
          </a:p>
          <a:p>
            <a:r>
              <a:rPr lang="en-GB" dirty="0" smtClean="0"/>
              <a:t>CEO Kristian </a:t>
            </a:r>
            <a:r>
              <a:rPr lang="en-GB" dirty="0" err="1" smtClean="0"/>
              <a:t>Nylén</a:t>
            </a:r>
            <a:r>
              <a:rPr lang="en-GB" dirty="0" smtClean="0"/>
              <a:t> &amp; CFO David Kenyon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9597500" cy="335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5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30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562574-62CE-F441-946C-733B69C3CE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8000" y="1619249"/>
            <a:ext cx="5508000" cy="410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5494567" cy="4080000"/>
          </a:xfrm>
        </p:spPr>
        <p:txBody>
          <a:bodyPr numCol="1" spcCol="0"/>
          <a:lstStyle>
            <a:lvl1pPr marL="239958">
              <a:lnSpc>
                <a:spcPts val="2200"/>
              </a:lnSpc>
              <a:spcAft>
                <a:spcPts val="1100"/>
              </a:spcAft>
              <a:defRPr/>
            </a:lvl1pPr>
            <a:lvl2pPr marL="479916" indent="-239958">
              <a:lnSpc>
                <a:spcPts val="2200"/>
              </a:lnSpc>
              <a:spcAft>
                <a:spcPts val="1100"/>
              </a:spcAft>
              <a:buFont typeface="LucidaGrande" charset="0"/>
              <a:buChar char="−"/>
              <a:defRPr/>
            </a:lvl2pPr>
            <a:lvl3pPr marL="479916" indent="-239958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Char char="−"/>
              <a:defRPr/>
            </a:lvl3pPr>
            <a:lvl4pPr marL="479916" indent="-239958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Char char="−"/>
              <a:defRPr/>
            </a:lvl4pPr>
            <a:lvl5pPr marL="479916" indent="-239958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Char char="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000" y="396981"/>
            <a:ext cx="9597500" cy="335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5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A3FAB96-7529-8943-872D-168E3B67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030000"/>
            <a:ext cx="471097" cy="1696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000"/>
            </a:lvl1pPr>
          </a:lstStyle>
          <a:p>
            <a:fld id="{263CE7BE-98D4-DD4C-8BD4-115EA45BE3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13E27EE-74C3-C148-A499-575F4103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000" y="6030000"/>
            <a:ext cx="2844000" cy="39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300"/>
              </a:lnSpc>
              <a:defRPr sz="800" baseline="0">
                <a:solidFill>
                  <a:srgbClr val="004571"/>
                </a:solidFill>
                <a:latin typeface="+mn-lt"/>
              </a:defRPr>
            </a:lvl1pPr>
          </a:lstStyle>
          <a:p>
            <a:r>
              <a:rPr lang="en-GB" dirty="0" smtClean="0"/>
              <a:t>Q1 Report – April 2019</a:t>
            </a:r>
          </a:p>
          <a:p>
            <a:r>
              <a:rPr lang="en-GB" dirty="0" smtClean="0"/>
              <a:t>CEO Kristian </a:t>
            </a:r>
            <a:r>
              <a:rPr lang="en-GB" dirty="0" err="1" smtClean="0"/>
              <a:t>Nylén</a:t>
            </a:r>
            <a:r>
              <a:rPr lang="en-GB" dirty="0" smtClean="0"/>
              <a:t> &amp; CFO David Kenyon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9565F0-46C8-C649-BA36-8F49C757F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5923753"/>
            <a:ext cx="1332000" cy="3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9597500" cy="335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5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000" y="6030000"/>
            <a:ext cx="471097" cy="1696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000"/>
            </a:lvl1pPr>
          </a:lstStyle>
          <a:p>
            <a:fld id="{263CE7BE-98D4-DD4C-8BD4-115EA45BE3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673769-FA27-C944-A298-F5359BDED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5904000"/>
            <a:ext cx="1332000" cy="41779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13E27EE-74C3-C148-A499-575F4103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000" y="6030000"/>
            <a:ext cx="2844000" cy="39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300"/>
              </a:lnSpc>
              <a:defRPr sz="800" baseline="0">
                <a:solidFill>
                  <a:srgbClr val="004571"/>
                </a:solidFill>
                <a:latin typeface="+mn-lt"/>
              </a:defRPr>
            </a:lvl1pPr>
          </a:lstStyle>
          <a:p>
            <a:r>
              <a:rPr lang="en-GB" dirty="0" smtClean="0"/>
              <a:t>Q1 Report – April 2019</a:t>
            </a:r>
          </a:p>
          <a:p>
            <a:r>
              <a:rPr lang="en-GB" dirty="0" smtClean="0"/>
              <a:t>CEO Kristian </a:t>
            </a:r>
            <a:r>
              <a:rPr lang="en-GB" dirty="0" err="1" smtClean="0"/>
              <a:t>Nylén</a:t>
            </a:r>
            <a:r>
              <a:rPr lang="en-GB" dirty="0" smtClean="0"/>
              <a:t> &amp; CFO David Kenyon</a:t>
            </a:r>
            <a:endParaRPr lang="en-GB" dirty="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68312" y="3380654"/>
            <a:ext cx="5400000" cy="2333344"/>
          </a:xfrm>
          <a:solidFill>
            <a:schemeClr val="tx2"/>
          </a:solidFill>
        </p:spPr>
        <p:txBody>
          <a:bodyPr lIns="180000" tIns="180000" rIns="180000" bIns="180000"/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8312" y="1514791"/>
            <a:ext cx="5400000" cy="1865863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Content Placeholder 5"/>
          <p:cNvSpPr>
            <a:spLocks noGrp="1"/>
          </p:cNvSpPr>
          <p:nvPr>
            <p:ph idx="17"/>
          </p:nvPr>
        </p:nvSpPr>
        <p:spPr>
          <a:xfrm>
            <a:off x="6264000" y="3380654"/>
            <a:ext cx="5400000" cy="2333344"/>
          </a:xfrm>
          <a:solidFill>
            <a:schemeClr val="tx2"/>
          </a:solidFill>
        </p:spPr>
        <p:txBody>
          <a:bodyPr lIns="180000" tIns="180000" rIns="180000" bIns="180000"/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264000" y="1514791"/>
            <a:ext cx="5400000" cy="18658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1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9597500" cy="335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5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000" y="6030000"/>
            <a:ext cx="471097" cy="1696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000"/>
            </a:lvl1pPr>
          </a:lstStyle>
          <a:p>
            <a:fld id="{263CE7BE-98D4-DD4C-8BD4-115EA45BE3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673769-FA27-C944-A298-F5359BDED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5904000"/>
            <a:ext cx="1332000" cy="41779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13E27EE-74C3-C148-A499-575F4103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000" y="6030000"/>
            <a:ext cx="2844000" cy="39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300"/>
              </a:lnSpc>
              <a:defRPr sz="800" baseline="0">
                <a:solidFill>
                  <a:srgbClr val="004571"/>
                </a:solidFill>
                <a:latin typeface="+mn-lt"/>
              </a:defRPr>
            </a:lvl1pPr>
          </a:lstStyle>
          <a:p>
            <a:r>
              <a:rPr lang="en-GB" dirty="0" smtClean="0"/>
              <a:t>Q1 Report – April 2019</a:t>
            </a:r>
          </a:p>
          <a:p>
            <a:r>
              <a:rPr lang="en-GB" dirty="0" smtClean="0"/>
              <a:t>CEO Kristian </a:t>
            </a:r>
            <a:r>
              <a:rPr lang="en-GB" dirty="0" err="1" smtClean="0"/>
              <a:t>Nylén</a:t>
            </a:r>
            <a:r>
              <a:rPr lang="en-GB" dirty="0" smtClean="0"/>
              <a:t> &amp; CFO David Kenyon</a:t>
            </a:r>
            <a:endParaRPr lang="en-GB" dirty="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68000" y="3366655"/>
            <a:ext cx="3240000" cy="2333344"/>
          </a:xfrm>
          <a:solidFill>
            <a:schemeClr val="tx2"/>
          </a:solidFill>
        </p:spPr>
        <p:txBody>
          <a:bodyPr lIns="180000" tIns="180000" rIns="180000" bIns="180000"/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Content Placeholder 5"/>
          <p:cNvSpPr>
            <a:spLocks noGrp="1"/>
          </p:cNvSpPr>
          <p:nvPr>
            <p:ph idx="14"/>
          </p:nvPr>
        </p:nvSpPr>
        <p:spPr>
          <a:xfrm>
            <a:off x="4446000" y="3366655"/>
            <a:ext cx="3240000" cy="2333344"/>
          </a:xfrm>
          <a:solidFill>
            <a:schemeClr val="tx2"/>
          </a:solidFill>
        </p:spPr>
        <p:txBody>
          <a:bodyPr lIns="180000" tIns="180000" rIns="180000" bIns="180000"/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Content Placeholder 5"/>
          <p:cNvSpPr>
            <a:spLocks noGrp="1"/>
          </p:cNvSpPr>
          <p:nvPr>
            <p:ph idx="15"/>
          </p:nvPr>
        </p:nvSpPr>
        <p:spPr>
          <a:xfrm>
            <a:off x="8424000" y="3366655"/>
            <a:ext cx="3240000" cy="2333344"/>
          </a:xfrm>
          <a:solidFill>
            <a:schemeClr val="tx2"/>
          </a:solidFill>
        </p:spPr>
        <p:txBody>
          <a:bodyPr lIns="180000" tIns="180000" rIns="180000" bIns="180000"/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8313" y="1514791"/>
            <a:ext cx="3240087" cy="1865863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446000" y="1500792"/>
            <a:ext cx="3240087" cy="1865863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423600" y="1514791"/>
            <a:ext cx="3240087" cy="18658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58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9597500" cy="335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5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000" y="6030000"/>
            <a:ext cx="471097" cy="1696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000"/>
            </a:lvl1pPr>
          </a:lstStyle>
          <a:p>
            <a:fld id="{263CE7BE-98D4-DD4C-8BD4-115EA45BE3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673769-FA27-C944-A298-F5359BDED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5904000"/>
            <a:ext cx="1332000" cy="41779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13E27EE-74C3-C148-A499-575F4103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000" y="6030000"/>
            <a:ext cx="2844000" cy="39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300"/>
              </a:lnSpc>
              <a:defRPr sz="800" baseline="0">
                <a:solidFill>
                  <a:srgbClr val="004571"/>
                </a:solidFill>
                <a:latin typeface="+mn-lt"/>
              </a:defRPr>
            </a:lvl1pPr>
          </a:lstStyle>
          <a:p>
            <a:r>
              <a:rPr lang="en-GB" dirty="0" smtClean="0"/>
              <a:t>Q1 Report – April 2019</a:t>
            </a:r>
          </a:p>
          <a:p>
            <a:r>
              <a:rPr lang="en-GB" dirty="0" smtClean="0"/>
              <a:t>CEO Kristian </a:t>
            </a:r>
            <a:r>
              <a:rPr lang="en-GB" dirty="0" err="1" smtClean="0"/>
              <a:t>Nylén</a:t>
            </a:r>
            <a:r>
              <a:rPr lang="en-GB" dirty="0" smtClean="0"/>
              <a:t> &amp; CFO David Kenyon</a:t>
            </a:r>
            <a:endParaRPr lang="en-GB" dirty="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68000" y="3366655"/>
            <a:ext cx="2520000" cy="2333344"/>
          </a:xfrm>
          <a:solidFill>
            <a:schemeClr val="tx2"/>
          </a:solidFill>
        </p:spPr>
        <p:txBody>
          <a:bodyPr lIns="180000" tIns="180000" rIns="180000" bIns="180000"/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8001" y="1500792"/>
            <a:ext cx="2520000" cy="1865863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Content Placeholder 5"/>
          <p:cNvSpPr>
            <a:spLocks noGrp="1"/>
          </p:cNvSpPr>
          <p:nvPr>
            <p:ph idx="17"/>
          </p:nvPr>
        </p:nvSpPr>
        <p:spPr>
          <a:xfrm>
            <a:off x="3360000" y="3366655"/>
            <a:ext cx="2520000" cy="2333344"/>
          </a:xfrm>
          <a:solidFill>
            <a:schemeClr val="tx2"/>
          </a:solidFill>
        </p:spPr>
        <p:txBody>
          <a:bodyPr lIns="180000" tIns="180000" rIns="180000" bIns="180000"/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358542" y="1500792"/>
            <a:ext cx="2520000" cy="1865863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Content Placeholder 5"/>
          <p:cNvSpPr>
            <a:spLocks noGrp="1"/>
          </p:cNvSpPr>
          <p:nvPr>
            <p:ph idx="19"/>
          </p:nvPr>
        </p:nvSpPr>
        <p:spPr>
          <a:xfrm>
            <a:off x="6252000" y="3366655"/>
            <a:ext cx="2520000" cy="2333344"/>
          </a:xfrm>
          <a:solidFill>
            <a:schemeClr val="tx2"/>
          </a:solidFill>
        </p:spPr>
        <p:txBody>
          <a:bodyPr lIns="180000" tIns="180000" rIns="180000" bIns="180000"/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249083" y="1500792"/>
            <a:ext cx="2520000" cy="1865863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Content Placeholder 5"/>
          <p:cNvSpPr>
            <a:spLocks noGrp="1"/>
          </p:cNvSpPr>
          <p:nvPr>
            <p:ph idx="21"/>
          </p:nvPr>
        </p:nvSpPr>
        <p:spPr>
          <a:xfrm>
            <a:off x="9144000" y="3366655"/>
            <a:ext cx="2520000" cy="2333344"/>
          </a:xfrm>
          <a:solidFill>
            <a:schemeClr val="tx2"/>
          </a:solidFill>
        </p:spPr>
        <p:txBody>
          <a:bodyPr lIns="180000" tIns="180000" rIns="180000" bIns="180000"/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9139623" y="1500792"/>
            <a:ext cx="2520000" cy="18658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6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genda-2 colum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95975" y="1248000"/>
            <a:ext cx="9117625" cy="1248000"/>
          </a:xfrm>
        </p:spPr>
        <p:txBody>
          <a:bodyPr anchor="t" anchorCtr="0"/>
          <a:lstStyle>
            <a:lvl1pPr>
              <a:defRPr sz="10700" spc="-533" baseline="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19500" y="3119995"/>
            <a:ext cx="8397813" cy="2640000"/>
          </a:xfrm>
        </p:spPr>
        <p:txBody>
          <a:bodyPr numCol="2" spcCol="252000"/>
          <a:lstStyle>
            <a:lvl1pPr marL="479916" indent="-479916">
              <a:lnSpc>
                <a:spcPts val="2400"/>
              </a:lnSpc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1900" baseline="0">
                <a:solidFill>
                  <a:schemeClr val="tx1"/>
                </a:solidFill>
                <a:latin typeface="Overpass SemiBold" charset="0"/>
              </a:defRPr>
            </a:lvl1pPr>
            <a:lvl2pPr marL="4571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5904000"/>
            <a:ext cx="1332000" cy="41779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27EE-74C3-C148-A499-575F4103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000" y="6030000"/>
            <a:ext cx="2844000" cy="39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300"/>
              </a:lnSpc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Q1 Report – April 2019</a:t>
            </a:r>
          </a:p>
          <a:p>
            <a:r>
              <a:rPr lang="en-GB" dirty="0" smtClean="0"/>
              <a:t>CEO Kristian </a:t>
            </a:r>
            <a:r>
              <a:rPr lang="en-GB" dirty="0" err="1" smtClean="0"/>
              <a:t>Nylén</a:t>
            </a:r>
            <a:r>
              <a:rPr lang="en-GB" dirty="0" smtClean="0"/>
              <a:t> &amp; CFO David Kenyon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5ECB9-4C14-4D4A-B41A-1CEA5D9F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030000"/>
            <a:ext cx="471097" cy="1696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63CE7BE-98D4-DD4C-8BD4-115EA45BE34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-option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3962" y="1248000"/>
            <a:ext cx="9117625" cy="1824000"/>
          </a:xfrm>
        </p:spPr>
        <p:txBody>
          <a:bodyPr anchor="t" anchorCtr="0"/>
          <a:lstStyle>
            <a:lvl1pPr algn="l">
              <a:defRPr sz="16000" spc="-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765FE4-7E49-DE4F-81C4-835E48B765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5904000"/>
            <a:ext cx="1332000" cy="417793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F3E021-BE0A-D546-8094-A2393C6B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030000"/>
            <a:ext cx="471097" cy="1696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63CE7BE-98D4-DD4C-8BD4-115EA45BE3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3E27EE-74C3-C148-A499-575F4103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000" y="6030000"/>
            <a:ext cx="2844000" cy="39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300"/>
              </a:lnSpc>
              <a:defRPr sz="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Q1 Report – April 2019</a:t>
            </a:r>
          </a:p>
          <a:p>
            <a:r>
              <a:rPr lang="en-GB" dirty="0" smtClean="0"/>
              <a:t>CEO Kristian </a:t>
            </a:r>
            <a:r>
              <a:rPr lang="en-GB" dirty="0" err="1" smtClean="0"/>
              <a:t>Nylén</a:t>
            </a:r>
            <a:r>
              <a:rPr lang="en-GB" dirty="0" smtClean="0"/>
              <a:t> &amp; CFO David Kenyon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9597500" cy="335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9958">
              <a:lnSpc>
                <a:spcPts val="2200"/>
              </a:lnSpc>
              <a:spcAft>
                <a:spcPts val="1100"/>
              </a:spcAft>
              <a:defRPr/>
            </a:lvl1pPr>
            <a:lvl2pPr marL="479916" indent="-239958">
              <a:lnSpc>
                <a:spcPts val="2200"/>
              </a:lnSpc>
              <a:spcAft>
                <a:spcPts val="1100"/>
              </a:spcAft>
              <a:buFont typeface="LucidaGrande" charset="0"/>
              <a:buChar char="−"/>
              <a:defRPr/>
            </a:lvl2pPr>
            <a:lvl3pPr marL="479916" indent="-239958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Char char="−"/>
              <a:defRPr/>
            </a:lvl3pPr>
            <a:lvl4pPr marL="479916" indent="-239958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Char char="−"/>
              <a:defRPr/>
            </a:lvl4pPr>
            <a:lvl5pPr marL="479916" indent="-239958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Char char="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5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000" y="6030000"/>
            <a:ext cx="471097" cy="1696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000"/>
            </a:lvl1pPr>
          </a:lstStyle>
          <a:p>
            <a:fld id="{263CE7BE-98D4-DD4C-8BD4-115EA45BE3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673769-FA27-C944-A298-F5359BDED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5904000"/>
            <a:ext cx="1332000" cy="41779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13E27EE-74C3-C148-A499-575F4103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000" y="6030000"/>
            <a:ext cx="2844000" cy="39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300"/>
              </a:lnSpc>
              <a:defRPr sz="800" baseline="0">
                <a:solidFill>
                  <a:srgbClr val="004571"/>
                </a:solidFill>
                <a:latin typeface="+mn-lt"/>
              </a:defRPr>
            </a:lvl1pPr>
          </a:lstStyle>
          <a:p>
            <a:r>
              <a:rPr lang="en-GB" dirty="0" smtClean="0"/>
              <a:t>Q1 Report – April 2019</a:t>
            </a:r>
          </a:p>
          <a:p>
            <a:r>
              <a:rPr lang="en-GB" dirty="0" smtClean="0"/>
              <a:t>CEO Kristian </a:t>
            </a:r>
            <a:r>
              <a:rPr lang="en-GB" dirty="0" err="1" smtClean="0"/>
              <a:t>Nylén</a:t>
            </a:r>
            <a:r>
              <a:rPr lang="en-GB" dirty="0" smtClean="0"/>
              <a:t> &amp; CFO David Kenyon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9597500" cy="335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5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000" y="6030000"/>
            <a:ext cx="471097" cy="1696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000"/>
            </a:lvl1pPr>
          </a:lstStyle>
          <a:p>
            <a:fld id="{263CE7BE-98D4-DD4C-8BD4-115EA45BE3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673769-FA27-C944-A298-F5359BDED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5904000"/>
            <a:ext cx="1332000" cy="41779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475A50-2A5F-E548-BA8B-9204035FF546}"/>
              </a:ext>
            </a:extLst>
          </p:cNvPr>
          <p:cNvSpPr txBox="1">
            <a:spLocks/>
          </p:cNvSpPr>
          <p:nvPr userDrawn="1"/>
        </p:nvSpPr>
        <p:spPr>
          <a:xfrm>
            <a:off x="4266000" y="1620000"/>
            <a:ext cx="3600000" cy="4068000"/>
          </a:xfrm>
          <a:prstGeom prst="rect">
            <a:avLst/>
          </a:prstGeom>
          <a:solidFill>
            <a:schemeClr val="accent1"/>
          </a:solidFill>
          <a:ln w="28575">
            <a:noFill/>
            <a:prstDash val="sysDot"/>
          </a:ln>
        </p:spPr>
        <p:txBody>
          <a:bodyPr vert="horz" lIns="180000" tIns="108000" rIns="180000" bIns="180000" numCol="1" spcCol="0" rtlCol="0">
            <a:noAutofit/>
          </a:bodyPr>
          <a:lstStyle>
            <a:lvl1pPr marL="239958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1pPr>
            <a:lvl2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2pPr>
            <a:lvl3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3pPr>
            <a:lvl4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4pPr>
            <a:lvl5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Aft>
                <a:spcPts val="550"/>
              </a:spcAft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983288-0310-2C41-9274-0AA843AB80C8}"/>
              </a:ext>
            </a:extLst>
          </p:cNvPr>
          <p:cNvSpPr txBox="1">
            <a:spLocks/>
          </p:cNvSpPr>
          <p:nvPr userDrawn="1"/>
        </p:nvSpPr>
        <p:spPr>
          <a:xfrm>
            <a:off x="468000" y="1620000"/>
            <a:ext cx="3600000" cy="4068000"/>
          </a:xfrm>
          <a:prstGeom prst="rect">
            <a:avLst/>
          </a:prstGeom>
          <a:solidFill>
            <a:schemeClr val="accent1"/>
          </a:solidFill>
          <a:ln w="28575">
            <a:noFill/>
            <a:prstDash val="sysDot"/>
          </a:ln>
        </p:spPr>
        <p:txBody>
          <a:bodyPr vert="horz" lIns="180000" tIns="108000" rIns="180000" bIns="180000" rtlCol="0">
            <a:noAutofit/>
          </a:bodyPr>
          <a:lstStyle>
            <a:lvl1pPr marL="239958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1pPr>
            <a:lvl2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2pPr>
            <a:lvl3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3pPr>
            <a:lvl4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4pPr>
            <a:lvl5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Aft>
                <a:spcPts val="550"/>
              </a:spcAft>
              <a:buFont typeface="LucidaGrande" charset="0"/>
              <a:buNone/>
            </a:pPr>
            <a:endParaRPr lang="en-US" sz="18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19598FE-8B3A-9B4A-AC1B-C1B6E6D764DA}"/>
              </a:ext>
            </a:extLst>
          </p:cNvPr>
          <p:cNvSpPr txBox="1">
            <a:spLocks/>
          </p:cNvSpPr>
          <p:nvPr userDrawn="1"/>
        </p:nvSpPr>
        <p:spPr>
          <a:xfrm>
            <a:off x="8064000" y="1620000"/>
            <a:ext cx="3600000" cy="4068000"/>
          </a:xfrm>
          <a:prstGeom prst="rect">
            <a:avLst/>
          </a:prstGeom>
          <a:solidFill>
            <a:schemeClr val="accent1"/>
          </a:solidFill>
          <a:ln w="28575">
            <a:noFill/>
            <a:prstDash val="sysDot"/>
          </a:ln>
        </p:spPr>
        <p:txBody>
          <a:bodyPr vert="horz" lIns="180000" tIns="108000" rIns="180000" bIns="180000" numCol="1" spcCol="0" rtlCol="0">
            <a:noAutofit/>
          </a:bodyPr>
          <a:lstStyle>
            <a:lvl1pPr marL="239958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1pPr>
            <a:lvl2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2pPr>
            <a:lvl3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3pPr>
            <a:lvl4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4pPr>
            <a:lvl5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Aft>
                <a:spcPts val="550"/>
              </a:spcAft>
              <a:buNone/>
            </a:pPr>
            <a:endParaRPr lang="en-US" sz="180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5841D4B-A794-5947-BCA9-755525EDEA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313" y="3420000"/>
            <a:ext cx="3600450" cy="226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3B24EAAB-F5C7-DB4F-8E72-A367899611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66000" y="3420000"/>
            <a:ext cx="3600450" cy="226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164753F-63AE-E744-8CF9-CEC1EC221C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4000" y="3420000"/>
            <a:ext cx="3600450" cy="226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DD3935-9080-C845-9A40-EF49F55010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8000" y="1728000"/>
            <a:ext cx="3240000" cy="360000"/>
          </a:xfrm>
        </p:spPr>
        <p:txBody>
          <a:bodyPr/>
          <a:lstStyle>
            <a:lvl1pPr marL="1242" indent="0">
              <a:lnSpc>
                <a:spcPts val="2100"/>
              </a:lnSpc>
              <a:spcAft>
                <a:spcPts val="525"/>
              </a:spcAft>
              <a:buNone/>
              <a:defRPr sz="1700" b="1" i="0" baseline="0">
                <a:latin typeface="Overpass" pitchFamily="2" charset="77"/>
              </a:defRPr>
            </a:lvl1pPr>
            <a:lvl2pPr marL="239958" indent="0">
              <a:buNone/>
              <a:defRPr sz="1800" b="1" i="0">
                <a:latin typeface="Overpass" pitchFamily="2" charset="77"/>
              </a:defRPr>
            </a:lvl2pPr>
            <a:lvl3pPr marL="239958" indent="0">
              <a:buNone/>
              <a:defRPr sz="1800" b="1" i="0">
                <a:latin typeface="Overpass" pitchFamily="2" charset="77"/>
              </a:defRPr>
            </a:lvl3pPr>
            <a:lvl4pPr marL="239958" indent="0">
              <a:buNone/>
              <a:defRPr sz="1800" b="1" i="0">
                <a:latin typeface="Overpass" pitchFamily="2" charset="77"/>
              </a:defRPr>
            </a:lvl4pPr>
            <a:lvl5pPr marL="239958" indent="0">
              <a:buNone/>
              <a:defRPr sz="1800" b="1" i="0">
                <a:latin typeface="Overpass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BC69BB5-7E7D-C245-88A7-C66668DC82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8000" y="2088000"/>
            <a:ext cx="3240000" cy="1080000"/>
          </a:xfrm>
        </p:spPr>
        <p:txBody>
          <a:bodyPr/>
          <a:lstStyle>
            <a:lvl1pPr marL="1242" indent="0">
              <a:lnSpc>
                <a:spcPts val="2100"/>
              </a:lnSpc>
              <a:spcAft>
                <a:spcPts val="525"/>
              </a:spcAft>
              <a:buNone/>
              <a:defRPr sz="1700" b="0" i="0" baseline="0">
                <a:latin typeface="Overpass" pitchFamily="2" charset="77"/>
              </a:defRPr>
            </a:lvl1pPr>
            <a:lvl2pPr marL="239958" indent="0">
              <a:buNone/>
              <a:defRPr sz="1800" b="1" i="0">
                <a:latin typeface="Overpass" pitchFamily="2" charset="77"/>
              </a:defRPr>
            </a:lvl2pPr>
            <a:lvl3pPr marL="239958" indent="0">
              <a:buNone/>
              <a:defRPr sz="1800" b="1" i="0">
                <a:latin typeface="Overpass" pitchFamily="2" charset="77"/>
              </a:defRPr>
            </a:lvl3pPr>
            <a:lvl4pPr marL="239958" indent="0">
              <a:buNone/>
              <a:defRPr sz="1800" b="1" i="0">
                <a:latin typeface="Overpass" pitchFamily="2" charset="77"/>
              </a:defRPr>
            </a:lvl4pPr>
            <a:lvl5pPr marL="239958" indent="0">
              <a:buNone/>
              <a:defRPr sz="1800" b="1" i="0">
                <a:latin typeface="Overpass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9ADDC7A-7EAA-D646-980D-7D0D1FBEC5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46000" y="1728000"/>
            <a:ext cx="3240000" cy="360000"/>
          </a:xfrm>
        </p:spPr>
        <p:txBody>
          <a:bodyPr/>
          <a:lstStyle>
            <a:lvl1pPr marL="1242" indent="0">
              <a:lnSpc>
                <a:spcPts val="2100"/>
              </a:lnSpc>
              <a:spcAft>
                <a:spcPts val="525"/>
              </a:spcAft>
              <a:buNone/>
              <a:defRPr sz="1700" b="1" i="0" baseline="0">
                <a:latin typeface="Overpass" pitchFamily="2" charset="77"/>
              </a:defRPr>
            </a:lvl1pPr>
            <a:lvl2pPr marL="239958" indent="0">
              <a:buNone/>
              <a:defRPr sz="1800" b="1" i="0">
                <a:latin typeface="Overpass" pitchFamily="2" charset="77"/>
              </a:defRPr>
            </a:lvl2pPr>
            <a:lvl3pPr marL="239958" indent="0">
              <a:buNone/>
              <a:defRPr sz="1800" b="1" i="0">
                <a:latin typeface="Overpass" pitchFamily="2" charset="77"/>
              </a:defRPr>
            </a:lvl3pPr>
            <a:lvl4pPr marL="239958" indent="0">
              <a:buNone/>
              <a:defRPr sz="1800" b="1" i="0">
                <a:latin typeface="Overpass" pitchFamily="2" charset="77"/>
              </a:defRPr>
            </a:lvl4pPr>
            <a:lvl5pPr marL="239958" indent="0">
              <a:buNone/>
              <a:defRPr sz="1800" b="1" i="0">
                <a:latin typeface="Overpass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4D84741-D7DB-0F40-96A9-7D86B722B6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6000" y="2088000"/>
            <a:ext cx="3240000" cy="1080000"/>
          </a:xfrm>
        </p:spPr>
        <p:txBody>
          <a:bodyPr/>
          <a:lstStyle>
            <a:lvl1pPr marL="1242" indent="0">
              <a:lnSpc>
                <a:spcPts val="2100"/>
              </a:lnSpc>
              <a:spcAft>
                <a:spcPts val="525"/>
              </a:spcAft>
              <a:buNone/>
              <a:defRPr sz="1700" b="0" i="0" baseline="0">
                <a:latin typeface="Overpass" pitchFamily="2" charset="77"/>
              </a:defRPr>
            </a:lvl1pPr>
            <a:lvl2pPr marL="239958" indent="0">
              <a:buNone/>
              <a:defRPr sz="1800" b="1" i="0">
                <a:latin typeface="Overpass" pitchFamily="2" charset="77"/>
              </a:defRPr>
            </a:lvl2pPr>
            <a:lvl3pPr marL="239958" indent="0">
              <a:buNone/>
              <a:defRPr sz="1800" b="1" i="0">
                <a:latin typeface="Overpass" pitchFamily="2" charset="77"/>
              </a:defRPr>
            </a:lvl3pPr>
            <a:lvl4pPr marL="239958" indent="0">
              <a:buNone/>
              <a:defRPr sz="1800" b="1" i="0">
                <a:latin typeface="Overpass" pitchFamily="2" charset="77"/>
              </a:defRPr>
            </a:lvl4pPr>
            <a:lvl5pPr marL="239958" indent="0">
              <a:buNone/>
              <a:defRPr sz="1800" b="1" i="0">
                <a:latin typeface="Overpass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730B4DC-F570-D749-86CD-DF4706F1734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4000" y="1728000"/>
            <a:ext cx="3240000" cy="360000"/>
          </a:xfrm>
        </p:spPr>
        <p:txBody>
          <a:bodyPr/>
          <a:lstStyle>
            <a:lvl1pPr marL="1242" indent="0">
              <a:lnSpc>
                <a:spcPts val="2100"/>
              </a:lnSpc>
              <a:spcAft>
                <a:spcPts val="525"/>
              </a:spcAft>
              <a:buNone/>
              <a:defRPr sz="1700" b="1" i="0" baseline="0">
                <a:latin typeface="Overpass" pitchFamily="2" charset="77"/>
              </a:defRPr>
            </a:lvl1pPr>
            <a:lvl2pPr marL="239958" indent="0">
              <a:buNone/>
              <a:defRPr sz="1800" b="1" i="0">
                <a:latin typeface="Overpass" pitchFamily="2" charset="77"/>
              </a:defRPr>
            </a:lvl2pPr>
            <a:lvl3pPr marL="239958" indent="0">
              <a:buNone/>
              <a:defRPr sz="1800" b="1" i="0">
                <a:latin typeface="Overpass" pitchFamily="2" charset="77"/>
              </a:defRPr>
            </a:lvl3pPr>
            <a:lvl4pPr marL="239958" indent="0">
              <a:buNone/>
              <a:defRPr sz="1800" b="1" i="0">
                <a:latin typeface="Overpass" pitchFamily="2" charset="77"/>
              </a:defRPr>
            </a:lvl4pPr>
            <a:lvl5pPr marL="239958" indent="0">
              <a:buNone/>
              <a:defRPr sz="1800" b="1" i="0">
                <a:latin typeface="Overpass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1181807-471E-8F46-A464-F1371FDC17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44000" y="2088000"/>
            <a:ext cx="3240000" cy="1080000"/>
          </a:xfrm>
        </p:spPr>
        <p:txBody>
          <a:bodyPr/>
          <a:lstStyle>
            <a:lvl1pPr marL="1242" indent="0">
              <a:lnSpc>
                <a:spcPts val="2100"/>
              </a:lnSpc>
              <a:spcAft>
                <a:spcPts val="525"/>
              </a:spcAft>
              <a:buNone/>
              <a:defRPr sz="1700" b="0" i="0" baseline="0">
                <a:latin typeface="Overpass" pitchFamily="2" charset="77"/>
              </a:defRPr>
            </a:lvl1pPr>
            <a:lvl2pPr marL="239958" indent="0">
              <a:buNone/>
              <a:defRPr sz="1800" b="1" i="0">
                <a:latin typeface="Overpass" pitchFamily="2" charset="77"/>
              </a:defRPr>
            </a:lvl2pPr>
            <a:lvl3pPr marL="239958" indent="0">
              <a:buNone/>
              <a:defRPr sz="1800" b="1" i="0">
                <a:latin typeface="Overpass" pitchFamily="2" charset="77"/>
              </a:defRPr>
            </a:lvl3pPr>
            <a:lvl4pPr marL="239958" indent="0">
              <a:buNone/>
              <a:defRPr sz="1800" b="1" i="0">
                <a:latin typeface="Overpass" pitchFamily="2" charset="77"/>
              </a:defRPr>
            </a:lvl4pPr>
            <a:lvl5pPr marL="239958" indent="0">
              <a:buNone/>
              <a:defRPr sz="1800" b="1" i="0">
                <a:latin typeface="Overpass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13E27EE-74C3-C148-A499-575F4103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000" y="6030000"/>
            <a:ext cx="2844000" cy="39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300"/>
              </a:lnSpc>
              <a:defRPr sz="800" baseline="0">
                <a:solidFill>
                  <a:srgbClr val="004571"/>
                </a:solidFill>
                <a:latin typeface="+mn-lt"/>
              </a:defRPr>
            </a:lvl1pPr>
          </a:lstStyle>
          <a:p>
            <a:r>
              <a:rPr lang="en-GB" dirty="0" smtClean="0"/>
              <a:t>Q1 Report – April 2019</a:t>
            </a:r>
          </a:p>
          <a:p>
            <a:r>
              <a:rPr lang="en-GB" dirty="0" smtClean="0"/>
              <a:t>CEO Kristian </a:t>
            </a:r>
            <a:r>
              <a:rPr lang="en-GB" dirty="0" err="1" smtClean="0"/>
              <a:t>Nylén</a:t>
            </a:r>
            <a:r>
              <a:rPr lang="en-GB" dirty="0" smtClean="0"/>
              <a:t> &amp; CFO David Kenyon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12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562574-62CE-F441-946C-733B69C3CE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8000" y="1619249"/>
            <a:ext cx="5508000" cy="410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20000"/>
            <a:ext cx="5494567" cy="4080000"/>
          </a:xfrm>
        </p:spPr>
        <p:txBody>
          <a:bodyPr numCol="1" spcCol="0"/>
          <a:lstStyle>
            <a:lvl1pPr marL="239958">
              <a:lnSpc>
                <a:spcPts val="2200"/>
              </a:lnSpc>
              <a:spcAft>
                <a:spcPts val="1100"/>
              </a:spcAft>
              <a:defRPr/>
            </a:lvl1pPr>
            <a:lvl2pPr marL="479916" indent="-239958">
              <a:lnSpc>
                <a:spcPts val="2200"/>
              </a:lnSpc>
              <a:spcAft>
                <a:spcPts val="1100"/>
              </a:spcAft>
              <a:buFont typeface="LucidaGrande" charset="0"/>
              <a:buChar char="−"/>
              <a:defRPr/>
            </a:lvl2pPr>
            <a:lvl3pPr marL="479916" indent="-239958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Char char="−"/>
              <a:defRPr/>
            </a:lvl3pPr>
            <a:lvl4pPr marL="479916" indent="-239958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Char char="−"/>
              <a:defRPr/>
            </a:lvl4pPr>
            <a:lvl5pPr marL="479916" indent="-239958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Char char="−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8000" y="396981"/>
            <a:ext cx="9597500" cy="335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5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9565F0-46C8-C649-BA36-8F49C757F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5904000"/>
            <a:ext cx="1332000" cy="417793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A3FAB96-7529-8943-872D-168E3B67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030000"/>
            <a:ext cx="471097" cy="1696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000"/>
            </a:lvl1pPr>
          </a:lstStyle>
          <a:p>
            <a:fld id="{263CE7BE-98D4-DD4C-8BD4-115EA45BE3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13E27EE-74C3-C148-A499-575F4103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000" y="6030000"/>
            <a:ext cx="2844000" cy="39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300"/>
              </a:lnSpc>
              <a:defRPr sz="800" baseline="0">
                <a:solidFill>
                  <a:srgbClr val="004571"/>
                </a:solidFill>
                <a:latin typeface="+mn-lt"/>
              </a:defRPr>
            </a:lvl1pPr>
          </a:lstStyle>
          <a:p>
            <a:r>
              <a:rPr lang="en-GB" dirty="0" smtClean="0"/>
              <a:t>Q1 Report – April 2019</a:t>
            </a:r>
          </a:p>
          <a:p>
            <a:r>
              <a:rPr lang="en-GB" dirty="0" smtClean="0"/>
              <a:t>CEO Kristian </a:t>
            </a:r>
            <a:r>
              <a:rPr lang="en-GB" dirty="0" err="1" smtClean="0"/>
              <a:t>Nylén</a:t>
            </a:r>
            <a:r>
              <a:rPr lang="en-GB" dirty="0" smtClean="0"/>
              <a:t> &amp; CFO David Kenyon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4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82ED4-A25B-9D47-B2E3-272933F77D4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8000" y="1620000"/>
            <a:ext cx="5494567" cy="408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094413" y="1248000"/>
            <a:ext cx="5494567" cy="1920000"/>
          </a:xfrm>
        </p:spPr>
        <p:txBody>
          <a:bodyPr numCol="1" spcCol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0" b="1" i="0" spc="-667" baseline="0">
                <a:solidFill>
                  <a:schemeClr val="tx1"/>
                </a:solidFill>
                <a:latin typeface="Overpass ExtraBold" charset="0"/>
                <a:ea typeface="Overpass ExtraBold" charset="0"/>
                <a:cs typeface="Overpass Extra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14382" y="3353891"/>
            <a:ext cx="5494567" cy="1920000"/>
          </a:xfrm>
        </p:spPr>
        <p:txBody>
          <a:bodyPr numCol="1" spcCol="0"/>
          <a:lstStyle>
            <a:lvl1pPr marL="0" indent="0">
              <a:lnSpc>
                <a:spcPts val="4133"/>
              </a:lnSpc>
              <a:spcAft>
                <a:spcPts val="0"/>
              </a:spcAft>
              <a:buFontTx/>
              <a:buNone/>
              <a:defRPr sz="3700" b="0" i="0" spc="0" baseline="0">
                <a:solidFill>
                  <a:schemeClr val="tx2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statement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9597500" cy="335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5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BB8F47-51DE-244E-9615-7B66772BC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5904000"/>
            <a:ext cx="1332000" cy="417793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AE30EB5-1096-7B41-9655-4A8D5F7B3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030000"/>
            <a:ext cx="471097" cy="1696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000"/>
            </a:lvl1pPr>
          </a:lstStyle>
          <a:p>
            <a:fld id="{263CE7BE-98D4-DD4C-8BD4-115EA45BE3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13E27EE-74C3-C148-A499-575F4103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000" y="6030000"/>
            <a:ext cx="2844000" cy="39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300"/>
              </a:lnSpc>
              <a:defRPr sz="800" baseline="0">
                <a:solidFill>
                  <a:srgbClr val="004571"/>
                </a:solidFill>
                <a:latin typeface="+mn-lt"/>
              </a:defRPr>
            </a:lvl1pPr>
          </a:lstStyle>
          <a:p>
            <a:r>
              <a:rPr lang="en-GB" dirty="0" smtClean="0"/>
              <a:t>Q1 Report – April 2019</a:t>
            </a:r>
          </a:p>
          <a:p>
            <a:r>
              <a:rPr lang="en-GB" dirty="0" smtClean="0"/>
              <a:t>CEO Kristian </a:t>
            </a:r>
            <a:r>
              <a:rPr lang="en-GB" dirty="0" err="1" smtClean="0"/>
              <a:t>Nylén</a:t>
            </a:r>
            <a:r>
              <a:rPr lang="en-GB" dirty="0" smtClean="0"/>
              <a:t> &amp; CFO David Kenyon</a:t>
            </a:r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ts-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561711C-D93C-234B-99D9-801CB143BF74}"/>
              </a:ext>
            </a:extLst>
          </p:cNvPr>
          <p:cNvSpPr/>
          <p:nvPr userDrawn="1"/>
        </p:nvSpPr>
        <p:spPr>
          <a:xfrm>
            <a:off x="6094411" y="0"/>
            <a:ext cx="60944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60944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9875" y="1692000"/>
            <a:ext cx="5134663" cy="1920000"/>
          </a:xfrm>
        </p:spPr>
        <p:txBody>
          <a:bodyPr numCol="1" spcCol="0"/>
          <a:lstStyle>
            <a:lvl1pPr marL="0" indent="0" algn="ctr">
              <a:lnSpc>
                <a:spcPts val="19800"/>
              </a:lnSpc>
              <a:spcAft>
                <a:spcPts val="0"/>
              </a:spcAft>
              <a:buFontTx/>
              <a:buNone/>
              <a:defRPr sz="14000" b="1" i="0" spc="-667" baseline="0">
                <a:solidFill>
                  <a:schemeClr val="tx1"/>
                </a:solidFill>
                <a:latin typeface="Overpass ExtraBold" charset="0"/>
                <a:ea typeface="Overpass ExtraBold" charset="0"/>
                <a:cs typeface="Overpass Extra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79875" y="3792000"/>
            <a:ext cx="5134663" cy="960000"/>
          </a:xfrm>
        </p:spPr>
        <p:txBody>
          <a:bodyPr numCol="1" spcCol="0"/>
          <a:lstStyle>
            <a:lvl1pPr marL="0" indent="0" algn="ctr">
              <a:lnSpc>
                <a:spcPts val="3333"/>
              </a:lnSpc>
              <a:spcAft>
                <a:spcPts val="0"/>
              </a:spcAft>
              <a:buFontTx/>
              <a:buNone/>
              <a:defRPr sz="2900" b="0" i="0" spc="0" baseline="0">
                <a:solidFill>
                  <a:schemeClr val="tx2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statement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74287" y="1968000"/>
            <a:ext cx="5134663" cy="1920000"/>
          </a:xfrm>
        </p:spPr>
        <p:txBody>
          <a:bodyPr numCol="1" spcCol="0"/>
          <a:lstStyle>
            <a:lvl1pPr marL="0" indent="0" algn="ctr">
              <a:lnSpc>
                <a:spcPts val="19800"/>
              </a:lnSpc>
              <a:spcAft>
                <a:spcPts val="0"/>
              </a:spcAft>
              <a:buFontTx/>
              <a:buNone/>
              <a:defRPr sz="14000" b="1" i="0" spc="-667" baseline="0">
                <a:solidFill>
                  <a:schemeClr val="bg1"/>
                </a:solidFill>
                <a:latin typeface="Overpass ExtraBold" charset="0"/>
                <a:ea typeface="Overpass ExtraBold" charset="0"/>
                <a:cs typeface="Overpass Extra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574287" y="3792000"/>
            <a:ext cx="5134663" cy="960000"/>
          </a:xfrm>
        </p:spPr>
        <p:txBody>
          <a:bodyPr numCol="1" spcCol="0"/>
          <a:lstStyle>
            <a:lvl1pPr marL="0" indent="0" algn="ctr">
              <a:lnSpc>
                <a:spcPts val="3333"/>
              </a:lnSpc>
              <a:spcAft>
                <a:spcPts val="0"/>
              </a:spcAft>
              <a:buFontTx/>
              <a:buNone/>
              <a:defRPr sz="2900" b="0" i="0" spc="0" baseline="0">
                <a:solidFill>
                  <a:schemeClr val="tx2"/>
                </a:solidFill>
                <a:latin typeface="Overpass SemiBold" charset="0"/>
                <a:ea typeface="Overpass SemiBold" charset="0"/>
                <a:cs typeface="Overpass SemiBold" charset="0"/>
              </a:defRPr>
            </a:lvl1pPr>
            <a:lvl2pPr marL="479916" indent="-239958">
              <a:buFont typeface="LucidaGrande" charset="0"/>
              <a:buChar char="–"/>
              <a:defRPr>
                <a:solidFill>
                  <a:schemeClr val="bg1"/>
                </a:solidFill>
              </a:defRPr>
            </a:lvl2pPr>
            <a:lvl3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3pPr>
            <a:lvl4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4pPr>
            <a:lvl5pPr marL="479916" indent="-239958">
              <a:spcBef>
                <a:spcPts val="0"/>
              </a:spcBef>
              <a:buFont typeface=".AppleSystemUIFont" charset="-12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statement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9597500" cy="335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5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30E115E-B954-B245-9D82-A7F4A25B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030000"/>
            <a:ext cx="471097" cy="1696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000"/>
            </a:lvl1pPr>
          </a:lstStyle>
          <a:p>
            <a:fld id="{263CE7BE-98D4-DD4C-8BD4-115EA45BE3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85F113-FDF4-BF4F-8AAC-5E440C4317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5904000"/>
            <a:ext cx="1329907" cy="419143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288F778-633E-EA4E-8ABF-A68E5EA128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24000" y="3528000"/>
            <a:ext cx="2484000" cy="935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FAEC252C-C265-D343-850D-D35132CC7DA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80000" y="3528000"/>
            <a:ext cx="2484000" cy="935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A306C6B-2554-7540-B7BB-A3ECE615DE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8000" y="4608000"/>
            <a:ext cx="2484000" cy="935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717ACFB-B392-FA43-B8E1-1C7A5C8F56D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24000" y="4608000"/>
            <a:ext cx="2484000" cy="9350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E13E27EE-74C3-C148-A499-575F4103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000" y="6030000"/>
            <a:ext cx="2844000" cy="39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300"/>
              </a:lnSpc>
              <a:defRPr sz="800" baseline="0">
                <a:solidFill>
                  <a:srgbClr val="004571"/>
                </a:solidFill>
                <a:latin typeface="+mn-lt"/>
              </a:defRPr>
            </a:lvl1pPr>
          </a:lstStyle>
          <a:p>
            <a:r>
              <a:rPr lang="en-GB" dirty="0" smtClean="0"/>
              <a:t>Q1 Report – April 2019</a:t>
            </a:r>
          </a:p>
          <a:p>
            <a:r>
              <a:rPr lang="en-GB" dirty="0" smtClean="0"/>
              <a:t>CEO Kristian </a:t>
            </a:r>
            <a:r>
              <a:rPr lang="en-GB" dirty="0" err="1" smtClean="0"/>
              <a:t>Nylén</a:t>
            </a:r>
            <a:r>
              <a:rPr lang="en-GB" dirty="0" smtClean="0"/>
              <a:t> &amp; CFO David Kenyon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E6FF88-FDEA-F340-A77A-CAE2592F93FB}"/>
              </a:ext>
            </a:extLst>
          </p:cNvPr>
          <p:cNvSpPr/>
          <p:nvPr userDrawn="1"/>
        </p:nvSpPr>
        <p:spPr>
          <a:xfrm>
            <a:off x="4665500" y="1844110"/>
            <a:ext cx="2520000" cy="30077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C86CB48-8F3E-1247-A322-E01676E1A7A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665500" y="1844110"/>
            <a:ext cx="2520000" cy="1224000"/>
          </a:xfrm>
        </p:spPr>
        <p:txBody>
          <a:bodyPr/>
          <a:lstStyle>
            <a:lvl1pPr marL="0" indent="0" algn="ctr">
              <a:lnSpc>
                <a:spcPts val="2200"/>
              </a:lnSpc>
              <a:spcAft>
                <a:spcPts val="1100"/>
              </a:spcAft>
              <a:buNone/>
              <a:defRPr sz="1800">
                <a:solidFill>
                  <a:schemeClr val="tx1"/>
                </a:solidFill>
              </a:defRPr>
            </a:lvl1pPr>
            <a:lvl2pPr marL="239958" indent="0" algn="ctr">
              <a:lnSpc>
                <a:spcPts val="2200"/>
              </a:lnSpc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tx1"/>
                </a:solidFill>
              </a:defRPr>
            </a:lvl2pPr>
            <a:lvl3pPr marL="239958" indent="0" algn="ctr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tx1"/>
                </a:solidFill>
              </a:defRPr>
            </a:lvl3pPr>
            <a:lvl4pPr marL="239958" indent="0" algn="ctr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tx1"/>
                </a:solidFill>
              </a:defRPr>
            </a:lvl4pPr>
            <a:lvl5pPr marL="239958" indent="0" algn="ctr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67DD15F-931D-AD4E-81D5-D60C09884E3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845500" y="3572110"/>
            <a:ext cx="2160000" cy="1008000"/>
          </a:xfrm>
        </p:spPr>
        <p:txBody>
          <a:bodyPr/>
          <a:lstStyle>
            <a:lvl1pPr marL="0" indent="0" algn="ctr">
              <a:lnSpc>
                <a:spcPts val="2200"/>
              </a:lnSpc>
              <a:spcAft>
                <a:spcPts val="1100"/>
              </a:spcAft>
              <a:buNone/>
              <a:defRPr sz="1800">
                <a:solidFill>
                  <a:schemeClr val="tx1"/>
                </a:solidFill>
              </a:defRPr>
            </a:lvl1pPr>
            <a:lvl2pPr marL="239958" indent="0" algn="ctr">
              <a:lnSpc>
                <a:spcPts val="2200"/>
              </a:lnSpc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tx1"/>
                </a:solidFill>
              </a:defRPr>
            </a:lvl2pPr>
            <a:lvl3pPr marL="239958" indent="0" algn="ctr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tx1"/>
                </a:solidFill>
              </a:defRPr>
            </a:lvl3pPr>
            <a:lvl4pPr marL="239958" indent="0" algn="ctr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tx1"/>
                </a:solidFill>
              </a:defRPr>
            </a:lvl4pPr>
            <a:lvl5pPr marL="239958" indent="0" algn="ctr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9F4E9B-9775-6741-B55E-1D135A1431AF}"/>
              </a:ext>
            </a:extLst>
          </p:cNvPr>
          <p:cNvSpPr/>
          <p:nvPr userDrawn="1"/>
        </p:nvSpPr>
        <p:spPr>
          <a:xfrm>
            <a:off x="7545500" y="1844110"/>
            <a:ext cx="2520000" cy="3007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EA2F74F-35A5-8D41-BD0E-0259D5B6C78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725500" y="3572111"/>
            <a:ext cx="2160000" cy="1007999"/>
          </a:xfrm>
        </p:spPr>
        <p:txBody>
          <a:bodyPr/>
          <a:lstStyle>
            <a:lvl1pPr marL="0" indent="0" algn="ctr">
              <a:lnSpc>
                <a:spcPts val="2200"/>
              </a:lnSpc>
              <a:spcAft>
                <a:spcPts val="1100"/>
              </a:spcAft>
              <a:buNone/>
              <a:defRPr sz="1800">
                <a:solidFill>
                  <a:schemeClr val="bg1"/>
                </a:solidFill>
              </a:defRPr>
            </a:lvl1pPr>
            <a:lvl2pPr marL="239958" indent="0" algn="ctr">
              <a:lnSpc>
                <a:spcPts val="2200"/>
              </a:lnSpc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bg1"/>
                </a:solidFill>
              </a:defRPr>
            </a:lvl2pPr>
            <a:lvl3pPr marL="239958" indent="0" algn="ctr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bg1"/>
                </a:solidFill>
              </a:defRPr>
            </a:lvl3pPr>
            <a:lvl4pPr marL="239958" indent="0" algn="ctr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bg1"/>
                </a:solidFill>
              </a:defRPr>
            </a:lvl4pPr>
            <a:lvl5pPr marL="239958" indent="0" algn="ctr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7E790C-1CF9-BA46-840B-3551FB9B334E}"/>
              </a:ext>
            </a:extLst>
          </p:cNvPr>
          <p:cNvSpPr/>
          <p:nvPr userDrawn="1"/>
        </p:nvSpPr>
        <p:spPr>
          <a:xfrm>
            <a:off x="1785500" y="1844110"/>
            <a:ext cx="2520000" cy="30077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65500" y="2204110"/>
            <a:ext cx="2160000" cy="2376000"/>
          </a:xfrm>
        </p:spPr>
        <p:txBody>
          <a:bodyPr/>
          <a:lstStyle>
            <a:lvl1pPr marL="0" indent="0" algn="ctr">
              <a:lnSpc>
                <a:spcPts val="2200"/>
              </a:lnSpc>
              <a:spcAft>
                <a:spcPts val="1100"/>
              </a:spcAft>
              <a:buNone/>
              <a:defRPr sz="1800">
                <a:solidFill>
                  <a:schemeClr val="bg1"/>
                </a:solidFill>
              </a:defRPr>
            </a:lvl1pPr>
            <a:lvl2pPr marL="239958" indent="0" algn="ctr">
              <a:lnSpc>
                <a:spcPts val="2200"/>
              </a:lnSpc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bg1"/>
                </a:solidFill>
              </a:defRPr>
            </a:lvl2pPr>
            <a:lvl3pPr marL="239958" indent="0" algn="ctr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bg1"/>
                </a:solidFill>
              </a:defRPr>
            </a:lvl3pPr>
            <a:lvl4pPr marL="239958" indent="0" algn="ctr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bg1"/>
                </a:solidFill>
              </a:defRPr>
            </a:lvl4pPr>
            <a:lvl5pPr marL="239958" indent="0" algn="ctr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9597500" cy="335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756000"/>
            <a:ext cx="9597500" cy="480000"/>
          </a:xfrm>
        </p:spPr>
        <p:txBody>
          <a:bodyPr/>
          <a:lstStyle>
            <a:lvl1pPr marL="0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1pPr>
            <a:lvl2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2pPr>
            <a:lvl3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3pPr>
            <a:lvl4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4pPr>
            <a:lvl5pPr marL="239958" indent="0">
              <a:lnSpc>
                <a:spcPts val="2666"/>
              </a:lnSpc>
              <a:spcAft>
                <a:spcPts val="0"/>
              </a:spcAft>
              <a:buFontTx/>
              <a:buNone/>
              <a:defRPr sz="2100" baseline="0">
                <a:solidFill>
                  <a:schemeClr val="tx2"/>
                </a:solidFill>
                <a:latin typeface="Overpass SemiBold" charset="0"/>
              </a:defRPr>
            </a:lvl5pPr>
          </a:lstStyle>
          <a:p>
            <a:pPr lvl="0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000" y="6030000"/>
            <a:ext cx="471097" cy="1696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000"/>
            </a:lvl1pPr>
          </a:lstStyle>
          <a:p>
            <a:fld id="{263CE7BE-98D4-DD4C-8BD4-115EA45BE3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673769-FA27-C944-A298-F5359BDED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5904000"/>
            <a:ext cx="1332000" cy="417793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4226BE3-A626-9C41-83D9-11A0D9EA12B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545500" y="1844110"/>
            <a:ext cx="2520000" cy="1224000"/>
          </a:xfrm>
        </p:spPr>
        <p:txBody>
          <a:bodyPr/>
          <a:lstStyle>
            <a:lvl1pPr marL="0" indent="0" algn="ctr">
              <a:lnSpc>
                <a:spcPts val="2200"/>
              </a:lnSpc>
              <a:spcAft>
                <a:spcPts val="1100"/>
              </a:spcAft>
              <a:buNone/>
              <a:defRPr sz="1800">
                <a:solidFill>
                  <a:schemeClr val="bg1"/>
                </a:solidFill>
              </a:defRPr>
            </a:lvl1pPr>
            <a:lvl2pPr marL="239958" indent="0" algn="ctr">
              <a:lnSpc>
                <a:spcPts val="2200"/>
              </a:lnSpc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bg1"/>
                </a:solidFill>
              </a:defRPr>
            </a:lvl2pPr>
            <a:lvl3pPr marL="239958" indent="0" algn="ctr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bg1"/>
                </a:solidFill>
              </a:defRPr>
            </a:lvl3pPr>
            <a:lvl4pPr marL="239958" indent="0" algn="ctr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bg1"/>
                </a:solidFill>
              </a:defRPr>
            </a:lvl4pPr>
            <a:lvl5pPr marL="239958" indent="0" algn="ctr">
              <a:lnSpc>
                <a:spcPts val="2200"/>
              </a:lnSpc>
              <a:spcBef>
                <a:spcPts val="0"/>
              </a:spcBef>
              <a:spcAft>
                <a:spcPts val="1100"/>
              </a:spcAft>
              <a:buFont typeface="LucidaGrande" charset="0"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13E27EE-74C3-C148-A499-575F41032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000" y="6030000"/>
            <a:ext cx="2844000" cy="39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300"/>
              </a:lnSpc>
              <a:defRPr sz="800" baseline="0">
                <a:solidFill>
                  <a:srgbClr val="004571"/>
                </a:solidFill>
                <a:latin typeface="+mn-lt"/>
              </a:defRPr>
            </a:lvl1pPr>
          </a:lstStyle>
          <a:p>
            <a:r>
              <a:rPr lang="en-GB" dirty="0" smtClean="0"/>
              <a:t>Q1 Report – April 2019</a:t>
            </a:r>
          </a:p>
          <a:p>
            <a:r>
              <a:rPr lang="en-GB" dirty="0" smtClean="0"/>
              <a:t>CEO Kristian </a:t>
            </a:r>
            <a:r>
              <a:rPr lang="en-GB" dirty="0" err="1" smtClean="0"/>
              <a:t>Nylén</a:t>
            </a:r>
            <a:r>
              <a:rPr lang="en-GB" dirty="0" smtClean="0"/>
              <a:t> &amp; CFO David Kenyon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72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9597500" cy="335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20000"/>
            <a:ext cx="11229075" cy="4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93" r:id="rId3"/>
    <p:sldLayoutId id="2147483662" r:id="rId4"/>
    <p:sldLayoutId id="2147483697" r:id="rId5"/>
    <p:sldLayoutId id="2147483696" r:id="rId6"/>
    <p:sldLayoutId id="2147483679" r:id="rId7"/>
    <p:sldLayoutId id="2147483694" r:id="rId8"/>
    <p:sldLayoutId id="2147483695" r:id="rId9"/>
    <p:sldLayoutId id="2147483672" r:id="rId10"/>
    <p:sldLayoutId id="2147483698" r:id="rId11"/>
    <p:sldLayoutId id="2147483699" r:id="rId12"/>
    <p:sldLayoutId id="2147483701" r:id="rId13"/>
    <p:sldLayoutId id="2147483700" r:id="rId14"/>
    <p:sldLayoutId id="214748370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900" b="1" i="0" kern="0" spc="-133" baseline="0">
          <a:solidFill>
            <a:schemeClr val="tx1"/>
          </a:solidFill>
          <a:latin typeface="Overpass ExtraBold" charset="0"/>
          <a:ea typeface="+mj-ea"/>
          <a:cs typeface="+mj-cs"/>
        </a:defRPr>
      </a:lvl1pPr>
    </p:titleStyle>
    <p:bodyStyle>
      <a:lvl1pPr marL="241200" indent="-239958" algn="l" defTabSz="914240" rtl="0" eaLnBrk="1" latinLnBrk="0" hangingPunct="1">
        <a:lnSpc>
          <a:spcPts val="2200"/>
        </a:lnSpc>
        <a:spcBef>
          <a:spcPts val="0"/>
        </a:spcBef>
        <a:spcAft>
          <a:spcPts val="1100"/>
        </a:spcAft>
        <a:buClr>
          <a:schemeClr val="tx2"/>
        </a:buClr>
        <a:buFont typeface="LucidaGrande" charset="0"/>
        <a:buChar char="−"/>
        <a:defRPr sz="1700" kern="1200" baseline="0">
          <a:solidFill>
            <a:schemeClr val="tx1"/>
          </a:solidFill>
          <a:latin typeface="Overpass Regular" charset="0"/>
          <a:ea typeface="+mn-ea"/>
          <a:cs typeface="+mn-cs"/>
        </a:defRPr>
      </a:lvl1pPr>
      <a:lvl2pPr marL="479916" indent="-239958" algn="l" defTabSz="914240" rtl="0" eaLnBrk="1" latinLnBrk="0" hangingPunct="1">
        <a:lnSpc>
          <a:spcPts val="2200"/>
        </a:lnSpc>
        <a:spcBef>
          <a:spcPts val="0"/>
        </a:spcBef>
        <a:spcAft>
          <a:spcPts val="1100"/>
        </a:spcAft>
        <a:buClr>
          <a:schemeClr val="tx2"/>
        </a:buClr>
        <a:buFont typeface="LucidaGrande" charset="0"/>
        <a:buChar char="−"/>
        <a:defRPr sz="1700" kern="1200" baseline="0">
          <a:solidFill>
            <a:schemeClr val="tx1"/>
          </a:solidFill>
          <a:latin typeface="Overpass Regular" charset="0"/>
          <a:ea typeface="+mn-ea"/>
          <a:cs typeface="+mn-cs"/>
        </a:defRPr>
      </a:lvl2pPr>
      <a:lvl3pPr marL="479916" indent="-239958" algn="l" defTabSz="914240" rtl="0" eaLnBrk="1" latinLnBrk="0" hangingPunct="1">
        <a:lnSpc>
          <a:spcPts val="2200"/>
        </a:lnSpc>
        <a:spcBef>
          <a:spcPts val="0"/>
        </a:spcBef>
        <a:spcAft>
          <a:spcPts val="1100"/>
        </a:spcAft>
        <a:buClr>
          <a:schemeClr val="tx2"/>
        </a:buClr>
        <a:buFont typeface="LucidaGrande" charset="0"/>
        <a:buChar char="−"/>
        <a:defRPr sz="1700" kern="1200" baseline="0">
          <a:solidFill>
            <a:schemeClr val="tx1"/>
          </a:solidFill>
          <a:latin typeface="Overpass Regular" charset="0"/>
          <a:ea typeface="+mn-ea"/>
          <a:cs typeface="+mn-cs"/>
        </a:defRPr>
      </a:lvl3pPr>
      <a:lvl4pPr marL="479916" indent="-239958" algn="l" defTabSz="914240" rtl="0" eaLnBrk="1" latinLnBrk="0" hangingPunct="1">
        <a:lnSpc>
          <a:spcPts val="2200"/>
        </a:lnSpc>
        <a:spcBef>
          <a:spcPts val="0"/>
        </a:spcBef>
        <a:spcAft>
          <a:spcPts val="1100"/>
        </a:spcAft>
        <a:buClr>
          <a:schemeClr val="tx2"/>
        </a:buClr>
        <a:buFont typeface="LucidaGrande" charset="0"/>
        <a:buChar char="−"/>
        <a:defRPr sz="1700" kern="1200" baseline="0">
          <a:solidFill>
            <a:schemeClr val="tx1"/>
          </a:solidFill>
          <a:latin typeface="Overpass Regular" charset="0"/>
          <a:ea typeface="+mn-ea"/>
          <a:cs typeface="+mn-cs"/>
        </a:defRPr>
      </a:lvl4pPr>
      <a:lvl5pPr marL="479916" indent="-239958" algn="l" defTabSz="914240" rtl="0" eaLnBrk="1" latinLnBrk="0" hangingPunct="1">
        <a:lnSpc>
          <a:spcPts val="2200"/>
        </a:lnSpc>
        <a:spcBef>
          <a:spcPts val="0"/>
        </a:spcBef>
        <a:spcAft>
          <a:spcPts val="1100"/>
        </a:spcAft>
        <a:buClr>
          <a:schemeClr val="tx2"/>
        </a:buClr>
        <a:buFont typeface="LucidaGrande" charset="0"/>
        <a:buChar char="−"/>
        <a:defRPr sz="1700" kern="1200" baseline="0">
          <a:solidFill>
            <a:schemeClr val="tx1"/>
          </a:solidFill>
          <a:latin typeface="Overpass Regular" charset="0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3.png"/><Relationship Id="rId3" Type="http://schemas.openxmlformats.org/officeDocument/2006/relationships/image" Target="../media/image16.png"/><Relationship Id="rId21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20" Type="http://schemas.openxmlformats.org/officeDocument/2006/relationships/image" Target="../media/image38.jpe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image" Target="../media/image14.png"/><Relationship Id="rId24" Type="http://schemas.openxmlformats.org/officeDocument/2006/relationships/image" Target="../media/image41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23" Type="http://schemas.openxmlformats.org/officeDocument/2006/relationships/image" Target="../media/image40.jpg"/><Relationship Id="rId28" Type="http://schemas.openxmlformats.org/officeDocument/2006/relationships/image" Target="../media/image45.pn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21" y="0"/>
            <a:ext cx="6340197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149140" y="1290532"/>
            <a:ext cx="12284800" cy="1248000"/>
          </a:xfrm>
        </p:spPr>
        <p:txBody>
          <a:bodyPr/>
          <a:lstStyle/>
          <a:p>
            <a:r>
              <a:rPr lang="en-GB" sz="11500" spc="-530" dirty="0"/>
              <a:t>Kambi Group plc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664319" y="2866720"/>
            <a:ext cx="7965925" cy="9600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GB" sz="2400" spc="-20" dirty="0" smtClean="0"/>
              <a:t>Q1 Report 2019</a:t>
            </a:r>
            <a:endParaRPr lang="en-GB" sz="2400" spc="-20" dirty="0"/>
          </a:p>
          <a:p>
            <a:pPr>
              <a:lnSpc>
                <a:spcPts val="3200"/>
              </a:lnSpc>
            </a:pPr>
            <a:r>
              <a:rPr lang="en-GB" sz="2400" spc="-20" dirty="0" smtClean="0"/>
              <a:t>April 2019, Stockholm</a:t>
            </a:r>
            <a:endParaRPr lang="en-US" sz="2400" spc="-20" dirty="0"/>
          </a:p>
        </p:txBody>
      </p:sp>
    </p:spTree>
    <p:extLst>
      <p:ext uri="{BB962C8B-B14F-4D97-AF65-F5344CB8AC3E}">
        <p14:creationId xmlns:p14="http://schemas.microsoft.com/office/powerpoint/2010/main" val="14847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Kambi revenue conversion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dirty="0"/>
              <a:t>Q4 2018 vs Q4 2017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F8A059-14B0-A548-B5BE-23113FEA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CE7BE-98D4-DD4C-8BD4-115EA45BE34A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571"/>
                </a:solidFill>
                <a:effectLst/>
                <a:uLnTx/>
                <a:uFillTx/>
                <a:latin typeface="Overpass Regular"/>
                <a:ea typeface="+mn-ea"/>
                <a:cs typeface="+mn-cs"/>
              </a:rPr>
              <a:pPr marL="0" marR="0" lvl="0" indent="0" algn="l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4571"/>
              </a:solidFill>
              <a:effectLst/>
              <a:uLnTx/>
              <a:uFillTx/>
              <a:latin typeface="Overpass Regular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6080083-5687-424F-9E72-0F319E80B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2168" y="6030000"/>
            <a:ext cx="2844000" cy="396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sz="1000" dirty="0"/>
              <a:t>Q1 Report – April 2019</a:t>
            </a:r>
          </a:p>
          <a:p>
            <a:pPr lvl="0">
              <a:defRPr/>
            </a:pPr>
            <a:r>
              <a:rPr lang="en-GB" sz="1000" dirty="0"/>
              <a:t>CEO Kristian </a:t>
            </a:r>
            <a:r>
              <a:rPr lang="en-GB" sz="1000" dirty="0" err="1"/>
              <a:t>Nylén</a:t>
            </a:r>
            <a:r>
              <a:rPr lang="en-GB" sz="1000" dirty="0"/>
              <a:t> &amp; CFO David Kenyon</a:t>
            </a:r>
            <a:endParaRPr lang="en-GB" sz="10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D6F084C-A4C5-4597-B714-DB076D6BEC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544867"/>
              </p:ext>
            </p:extLst>
          </p:nvPr>
        </p:nvGraphicFramePr>
        <p:xfrm>
          <a:off x="1261015" y="1342780"/>
          <a:ext cx="8336757" cy="477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387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Income statement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390010"/>
              </p:ext>
            </p:extLst>
          </p:nvPr>
        </p:nvGraphicFramePr>
        <p:xfrm>
          <a:off x="1420681" y="2066552"/>
          <a:ext cx="7878849" cy="26878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9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794">
                  <a:extLst>
                    <a:ext uri="{9D8B030D-6E8A-4147-A177-3AD203B41FA5}">
                      <a16:colId xmlns:a16="http://schemas.microsoft.com/office/drawing/2014/main" val="4035751888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779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€m</a:t>
                      </a:r>
                      <a:endParaRPr lang="en-GB" sz="18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1416" marR="914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kern="1200" dirty="0"/>
                        <a:t>Q4 2018</a:t>
                      </a:r>
                      <a:endParaRPr lang="en-GB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6" marR="914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kern="1200" dirty="0"/>
                        <a:t>Q4 2017</a:t>
                      </a:r>
                      <a:endParaRPr lang="en-GB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6" marR="914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FY</a:t>
                      </a:r>
                      <a:r>
                        <a:rPr lang="en-GB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16" marR="9141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1800" kern="1200" dirty="0"/>
                        <a:t>FY</a:t>
                      </a:r>
                      <a:r>
                        <a:rPr lang="en-GB" sz="1800" kern="1200" baseline="0" dirty="0"/>
                        <a:t> </a:t>
                      </a:r>
                      <a:r>
                        <a:rPr lang="en-GB" sz="1800" kern="1200" dirty="0"/>
                        <a:t>2017</a:t>
                      </a:r>
                      <a:endParaRPr lang="en-GB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6" marR="91416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56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Revenue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.7</a:t>
                      </a:r>
                    </a:p>
                  </a:txBody>
                  <a:tcPr marL="91416" marR="91416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19.0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76.2</a:t>
                      </a:r>
                    </a:p>
                  </a:txBody>
                  <a:tcPr marL="91416" marR="91416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62.1</a:t>
                      </a:r>
                    </a:p>
                  </a:txBody>
                  <a:tcPr marL="91416" marR="91416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756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Operating expenses</a:t>
                      </a:r>
                    </a:p>
                  </a:txBody>
                  <a:tcPr marL="91416" marR="914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17.5</a:t>
                      </a:r>
                    </a:p>
                  </a:txBody>
                  <a:tcPr marL="91416" marR="9141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14.0</a:t>
                      </a:r>
                    </a:p>
                  </a:txBody>
                  <a:tcPr marL="91416" marR="9141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63.5</a:t>
                      </a:r>
                    </a:p>
                  </a:txBody>
                  <a:tcPr marL="91416" marR="9141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54.4</a:t>
                      </a:r>
                    </a:p>
                  </a:txBody>
                  <a:tcPr marL="91416" marR="91416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12034"/>
                  </a:ext>
                </a:extLst>
              </a:tr>
              <a:tr h="530756">
                <a:tc>
                  <a:txBody>
                    <a:bodyPr/>
                    <a:lstStyle/>
                    <a:p>
                      <a:pPr algn="l"/>
                      <a:r>
                        <a:rPr lang="en-GB" b="0" i="0" dirty="0">
                          <a:latin typeface="Overpass SemiBold" panose="00000700000000000000" pitchFamily="50" charset="0"/>
                        </a:rPr>
                        <a:t>Operating</a:t>
                      </a:r>
                      <a:r>
                        <a:rPr lang="en-GB" b="0" i="0" baseline="0" dirty="0">
                          <a:latin typeface="Overpass SemiBold" panose="00000700000000000000" pitchFamily="50" charset="0"/>
                        </a:rPr>
                        <a:t> result</a:t>
                      </a:r>
                      <a:endParaRPr lang="en-GB" b="0" i="0" dirty="0">
                        <a:solidFill>
                          <a:schemeClr val="tx1"/>
                        </a:solidFill>
                        <a:latin typeface="Overpass SemiBold" panose="00000700000000000000" pitchFamily="50" charset="0"/>
                      </a:endParaRPr>
                    </a:p>
                  </a:txBody>
                  <a:tcPr marL="91416" marR="914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i="0" dirty="0">
                          <a:solidFill>
                            <a:schemeClr val="tx1"/>
                          </a:solidFill>
                          <a:latin typeface="Overpass SemiBold" panose="00000700000000000000" pitchFamily="50" charset="0"/>
                        </a:rPr>
                        <a:t>4</a:t>
                      </a:r>
                      <a:r>
                        <a:rPr lang="en-GB" b="1" i="0" dirty="0">
                          <a:solidFill>
                            <a:schemeClr val="tx1"/>
                          </a:solidFill>
                          <a:latin typeface="Overpass SemiBold" panose="00000700000000000000" pitchFamily="50" charset="0"/>
                        </a:rPr>
                        <a:t>.2</a:t>
                      </a:r>
                    </a:p>
                  </a:txBody>
                  <a:tcPr marL="91416" marR="9141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i="0" dirty="0">
                          <a:solidFill>
                            <a:schemeClr val="tx1"/>
                          </a:solidFill>
                          <a:latin typeface="Overpass SemiBold" panose="00000700000000000000" pitchFamily="50" charset="0"/>
                        </a:rPr>
                        <a:t>5.0</a:t>
                      </a:r>
                      <a:endParaRPr lang="en-GB" b="1" i="0" dirty="0">
                        <a:solidFill>
                          <a:schemeClr val="tx1"/>
                        </a:solidFill>
                        <a:latin typeface="Overpass SemiBold" panose="00000700000000000000" pitchFamily="50" charset="0"/>
                      </a:endParaRPr>
                    </a:p>
                  </a:txBody>
                  <a:tcPr marL="91416" marR="9141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12.7</a:t>
                      </a:r>
                    </a:p>
                  </a:txBody>
                  <a:tcPr marL="91416" marR="9141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0" dirty="0">
                          <a:latin typeface="Overpass SemiBold" panose="00000700000000000000" pitchFamily="50" charset="0"/>
                        </a:rPr>
                        <a:t>7.7</a:t>
                      </a:r>
                      <a:endParaRPr lang="en-GB" b="1" i="0" dirty="0">
                        <a:solidFill>
                          <a:schemeClr val="tx1"/>
                        </a:solidFill>
                        <a:latin typeface="Overpass SemiBold" panose="00000700000000000000" pitchFamily="50" charset="0"/>
                      </a:endParaRPr>
                    </a:p>
                  </a:txBody>
                  <a:tcPr marL="91416" marR="91416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756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Result after tax</a:t>
                      </a:r>
                      <a:endParaRPr lang="en-GB" i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0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 marL="91416" marR="9141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0" dirty="0">
                          <a:solidFill>
                            <a:schemeClr val="tx1"/>
                          </a:solidFill>
                        </a:rPr>
                        <a:t>3.9</a:t>
                      </a:r>
                    </a:p>
                  </a:txBody>
                  <a:tcPr marL="91416" marR="9141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91416" marR="91416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0" dirty="0">
                          <a:solidFill>
                            <a:schemeClr val="tx1"/>
                          </a:solidFill>
                        </a:rPr>
                        <a:t>5.9</a:t>
                      </a:r>
                    </a:p>
                  </a:txBody>
                  <a:tcPr marL="91416" marR="91416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785F42-787A-0F4F-A4AD-09D47016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CE7BE-98D4-DD4C-8BD4-115EA45BE34A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571"/>
                </a:solidFill>
                <a:effectLst/>
                <a:uLnTx/>
                <a:uFillTx/>
                <a:latin typeface="Overpass Regular"/>
                <a:ea typeface="+mn-ea"/>
                <a:cs typeface="+mn-cs"/>
              </a:rPr>
              <a:pPr marL="0" marR="0" lvl="0" indent="0" algn="l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4571"/>
              </a:solidFill>
              <a:effectLst/>
              <a:uLnTx/>
              <a:uFillTx/>
              <a:latin typeface="Overpass Regular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80C3D1A-A43D-4F31-B371-3DE57DA48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2168" y="6030000"/>
            <a:ext cx="2844000" cy="396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sz="1000" dirty="0"/>
              <a:t>Q1 Report – April 2019</a:t>
            </a:r>
          </a:p>
          <a:p>
            <a:pPr lvl="0">
              <a:defRPr/>
            </a:pPr>
            <a:r>
              <a:rPr lang="en-GB" sz="1000" dirty="0"/>
              <a:t>CEO Kristian </a:t>
            </a:r>
            <a:r>
              <a:rPr lang="en-GB" sz="1000" dirty="0" err="1"/>
              <a:t>Nylén</a:t>
            </a:r>
            <a:r>
              <a:rPr lang="en-GB" sz="1000" dirty="0"/>
              <a:t> &amp; CFO David Kenyon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3695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Cash flow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8000" y="756000"/>
            <a:ext cx="9597500" cy="480000"/>
          </a:xfrm>
        </p:spPr>
        <p:txBody>
          <a:bodyPr/>
          <a:lstStyle/>
          <a:p>
            <a:r>
              <a:rPr lang="en-GB" dirty="0"/>
              <a:t>€ ‘000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9F7AE3-4CA6-F04B-A873-FCB0C6E3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CE7BE-98D4-DD4C-8BD4-115EA45BE34A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571"/>
                </a:solidFill>
                <a:effectLst/>
                <a:uLnTx/>
                <a:uFillTx/>
                <a:latin typeface="Overpass Regular"/>
                <a:ea typeface="+mn-ea"/>
                <a:cs typeface="+mn-cs"/>
              </a:rPr>
              <a:pPr marL="0" marR="0" lvl="0" indent="0" algn="l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4571"/>
              </a:solidFill>
              <a:effectLst/>
              <a:uLnTx/>
              <a:uFillTx/>
              <a:latin typeface="Overpass Regular"/>
              <a:ea typeface="+mn-ea"/>
              <a:cs typeface="+mn-c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6B8FB55-B045-4DBE-ACC5-CEF5DA495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2168" y="6030000"/>
            <a:ext cx="2844000" cy="396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sz="1000" dirty="0"/>
              <a:t>Q1 Report – April 2019</a:t>
            </a:r>
          </a:p>
          <a:p>
            <a:pPr lvl="0">
              <a:defRPr/>
            </a:pPr>
            <a:r>
              <a:rPr lang="en-GB" sz="1000" dirty="0"/>
              <a:t>CEO Kristian </a:t>
            </a:r>
            <a:r>
              <a:rPr lang="en-GB" sz="1000" dirty="0" err="1"/>
              <a:t>Nylén</a:t>
            </a:r>
            <a:r>
              <a:rPr lang="en-GB" sz="1000" dirty="0"/>
              <a:t> &amp; CFO David Kenyon</a:t>
            </a:r>
            <a:endParaRPr lang="en-GB" sz="10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903944"/>
              </p:ext>
            </p:extLst>
          </p:nvPr>
        </p:nvGraphicFramePr>
        <p:xfrm>
          <a:off x="1681018" y="1422400"/>
          <a:ext cx="8626764" cy="370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34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62" t="-2890" r="-4690" b="-1770"/>
          <a:stretch/>
        </p:blipFill>
        <p:spPr>
          <a:xfrm>
            <a:off x="5231219" y="223284"/>
            <a:ext cx="4019107" cy="6719776"/>
          </a:xfr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36CA8B-5ED0-1E4A-B2DA-4AA7295D6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Bullet 1</a:t>
            </a:r>
          </a:p>
          <a:p>
            <a:r>
              <a:rPr lang="en-GB" dirty="0" smtClean="0"/>
              <a:t>Bullet 2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27175" algn="l"/>
              </a:tabLst>
            </a:pPr>
            <a:r>
              <a:rPr lang="en-GB" dirty="0"/>
              <a:t>Kambi initiatives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Subhead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F05D3-4937-6C4B-9633-E6920DB7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24AD133-C9B7-4DBA-BD7B-556A19DC6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Q1 Report – April 2019</a:t>
            </a:r>
          </a:p>
          <a:p>
            <a:r>
              <a:rPr lang="en-GB" dirty="0"/>
              <a:t>CEO Kristian </a:t>
            </a:r>
            <a:r>
              <a:rPr lang="en-GB" dirty="0" err="1"/>
              <a:t>Nylén</a:t>
            </a:r>
            <a:r>
              <a:rPr lang="en-GB" dirty="0"/>
              <a:t> &amp; CFO David Kenyon</a:t>
            </a:r>
            <a:endParaRPr lang="en-GB" dirty="0"/>
          </a:p>
        </p:txBody>
      </p:sp>
      <p:pic>
        <p:nvPicPr>
          <p:cNvPr id="24" name="Picture Placeholder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1" t="-5871" r="-4999" b="-1848"/>
          <a:stretch/>
        </p:blipFill>
        <p:spPr>
          <a:xfrm>
            <a:off x="9058939" y="457200"/>
            <a:ext cx="2806995" cy="506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5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8655626" y="0"/>
            <a:ext cx="3533199" cy="6858000"/>
          </a:xfrm>
        </p:spPr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Bullet 1</a:t>
            </a:r>
          </a:p>
          <a:p>
            <a:r>
              <a:rPr lang="en-GB" dirty="0"/>
              <a:t>Bullet 2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Kambi initiatives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81DD0-0296-4580-8FBC-9F4333584F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Subhead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4C62F4-6F73-E543-9AE9-75B5196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D9692B0-F938-41B6-A70E-37D067D69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Q1 Report – April 2019</a:t>
            </a:r>
          </a:p>
          <a:p>
            <a:r>
              <a:rPr lang="en-GB" dirty="0"/>
              <a:t>CEO Kristian </a:t>
            </a:r>
            <a:r>
              <a:rPr lang="en-GB" dirty="0" err="1"/>
              <a:t>Nylén</a:t>
            </a:r>
            <a:r>
              <a:rPr lang="en-GB" dirty="0"/>
              <a:t> &amp; CFO David Kenyon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15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248" r="1550" b="750"/>
          <a:stretch/>
        </p:blipFill>
        <p:spPr>
          <a:xfrm>
            <a:off x="6094412" y="-1"/>
            <a:ext cx="6094123" cy="6858001"/>
          </a:xfr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Bullet 1</a:t>
            </a:r>
          </a:p>
          <a:p>
            <a:r>
              <a:rPr lang="en-GB" dirty="0"/>
              <a:t>Bullet 2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Kambi signs </a:t>
            </a:r>
            <a:r>
              <a:rPr lang="en-GB" dirty="0" smtClean="0"/>
              <a:t>Mohegan Sun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81DD0-0296-4580-8FBC-9F4333584F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Subhead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4C62F4-6F73-E543-9AE9-75B5196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D9692B0-F938-41B6-A70E-37D067D69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Q1 Report – April 2019</a:t>
            </a:r>
          </a:p>
          <a:p>
            <a:r>
              <a:rPr lang="en-GB" dirty="0"/>
              <a:t>CEO Kristian </a:t>
            </a:r>
            <a:r>
              <a:rPr lang="en-GB" dirty="0" err="1"/>
              <a:t>Nylén</a:t>
            </a:r>
            <a:r>
              <a:rPr lang="en-GB" dirty="0"/>
              <a:t> &amp; CFO David Kenyon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67" y="259202"/>
            <a:ext cx="3143704" cy="11536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9565F0-46C8-C649-BA36-8F49C757F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5923753"/>
            <a:ext cx="1332000" cy="3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Bullet 1</a:t>
            </a:r>
          </a:p>
          <a:p>
            <a:r>
              <a:rPr lang="en-GB" dirty="0"/>
              <a:t>Bullet 2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Greenwood Gaming &amp; Entertainment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4C62F4-6F73-E543-9AE9-75B5196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D9692B0-F938-41B6-A70E-37D067D69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Q1 Report – April 2019</a:t>
            </a:r>
          </a:p>
          <a:p>
            <a:r>
              <a:rPr lang="en-GB" dirty="0"/>
              <a:t>CEO Kristian </a:t>
            </a:r>
            <a:r>
              <a:rPr lang="en-GB" dirty="0" err="1"/>
              <a:t>Nylén</a:t>
            </a:r>
            <a:r>
              <a:rPr lang="en-GB" dirty="0"/>
              <a:t> &amp; CFO David Kenyon</a:t>
            </a:r>
            <a:endParaRPr lang="en-GB" dirty="0"/>
          </a:p>
        </p:txBody>
      </p:sp>
      <p:pic>
        <p:nvPicPr>
          <p:cNvPr id="12" name="Picture Placeholder 13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2" r="28798"/>
          <a:stretch/>
        </p:blipFill>
        <p:spPr>
          <a:xfrm>
            <a:off x="6570922" y="0"/>
            <a:ext cx="5617904" cy="6857999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9565F0-46C8-C649-BA36-8F49C757F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0" y="5923753"/>
            <a:ext cx="1332000" cy="3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Q1 Events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4C62F4-6F73-E543-9AE9-75B5196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D9692B0-F938-41B6-A70E-37D067D69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Q1 Report – April 2019</a:t>
            </a:r>
          </a:p>
          <a:p>
            <a:r>
              <a:rPr lang="en-GB" dirty="0"/>
              <a:t>CEO Kristian </a:t>
            </a:r>
            <a:r>
              <a:rPr lang="en-GB" dirty="0" err="1"/>
              <a:t>Nylén</a:t>
            </a:r>
            <a:r>
              <a:rPr lang="en-GB" dirty="0"/>
              <a:t> &amp; CFO David Kenyon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Bullet 1</a:t>
            </a:r>
          </a:p>
          <a:p>
            <a:r>
              <a:rPr lang="en-GB" dirty="0"/>
              <a:t>Bullet 2</a:t>
            </a:r>
          </a:p>
          <a:p>
            <a:endParaRPr lang="en-GB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9" b="8509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2" b="19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09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BEA5F-9AE0-9C45-AF37-3B638E1F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595293FA-E950-431C-997E-A1E19BED7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Q1 Report – April 2019</a:t>
            </a:r>
          </a:p>
          <a:p>
            <a:r>
              <a:rPr lang="en-GB" dirty="0"/>
              <a:t>CEO Kristian </a:t>
            </a:r>
            <a:r>
              <a:rPr lang="en-GB" dirty="0" err="1"/>
              <a:t>Nylén</a:t>
            </a:r>
            <a:r>
              <a:rPr lang="en-GB" dirty="0"/>
              <a:t> &amp; CFO David Kenyon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Content Placeholder 18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4107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5667" y="1248000"/>
            <a:ext cx="9117625" cy="1824000"/>
          </a:xfrm>
        </p:spPr>
        <p:txBody>
          <a:bodyPr/>
          <a:lstStyle/>
          <a:p>
            <a:r>
              <a:rPr lang="en-GB" dirty="0"/>
              <a:t>Q&amp;A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79C36-FBF4-6941-936F-D67CDF9B3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9C5A886-D451-4465-BB32-D26DEEB29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2168" y="6030000"/>
            <a:ext cx="2844000" cy="39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Q1 Report – April 2019</a:t>
            </a:r>
          </a:p>
          <a:p>
            <a:r>
              <a:rPr lang="en-GB" dirty="0"/>
              <a:t>CEO Kristian </a:t>
            </a:r>
            <a:r>
              <a:rPr lang="en-GB" dirty="0" err="1"/>
              <a:t>Nylén</a:t>
            </a:r>
            <a:r>
              <a:rPr lang="en-GB" dirty="0"/>
              <a:t> &amp; CFO David Kenyon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3912196" y="584973"/>
            <a:ext cx="6593014" cy="6273027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26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9424" y="1870364"/>
            <a:ext cx="8621831" cy="4987636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9773" y="1290530"/>
            <a:ext cx="9117625" cy="1248000"/>
          </a:xfrm>
        </p:spPr>
        <p:txBody>
          <a:bodyPr/>
          <a:lstStyle/>
          <a:p>
            <a:r>
              <a:rPr lang="en-GB" sz="11500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Kambi overview &amp; highlights</a:t>
            </a:r>
          </a:p>
          <a:p>
            <a:r>
              <a:rPr lang="en-US" sz="1800" dirty="0"/>
              <a:t>Financial update</a:t>
            </a:r>
          </a:p>
          <a:p>
            <a:r>
              <a:rPr lang="en-US" sz="1800" dirty="0"/>
              <a:t>Kambi initiatives</a:t>
            </a:r>
          </a:p>
          <a:p>
            <a:r>
              <a:rPr lang="en-GB" sz="1800" dirty="0"/>
              <a:t>Customer signing</a:t>
            </a:r>
          </a:p>
          <a:p>
            <a:endParaRPr lang="en-GB" sz="1800" dirty="0"/>
          </a:p>
          <a:p>
            <a:endParaRPr lang="en-GB" sz="1800" dirty="0"/>
          </a:p>
          <a:p>
            <a:r>
              <a:rPr lang="sv-SE" sz="1800" dirty="0"/>
              <a:t>E</a:t>
            </a:r>
            <a:r>
              <a:rPr lang="en-GB" sz="1800" dirty="0"/>
              <a:t>vents after </a:t>
            </a:r>
            <a:r>
              <a:rPr lang="en-GB" sz="1800" dirty="0" smtClean="0"/>
              <a:t>Q1</a:t>
            </a:r>
            <a:endParaRPr lang="en-GB" sz="1800" dirty="0"/>
          </a:p>
          <a:p>
            <a:r>
              <a:rPr lang="en-GB" sz="1800" dirty="0"/>
              <a:t>Summary</a:t>
            </a:r>
          </a:p>
          <a:p>
            <a:r>
              <a:rPr lang="en-GB" sz="1800" dirty="0"/>
              <a:t>Q&amp;A</a:t>
            </a:r>
          </a:p>
          <a:p>
            <a:endParaRPr lang="en-GB" sz="1800" dirty="0"/>
          </a:p>
          <a:p>
            <a:endParaRPr lang="en-GB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4000286-C69B-4721-9EF4-E34A32F6E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Q1 Report – April 2019</a:t>
            </a:r>
          </a:p>
          <a:p>
            <a:r>
              <a:rPr lang="en-GB" dirty="0"/>
              <a:t>CEO Kristian </a:t>
            </a:r>
            <a:r>
              <a:rPr lang="en-GB" dirty="0" err="1"/>
              <a:t>Nylén</a:t>
            </a:r>
            <a:r>
              <a:rPr lang="en-GB" dirty="0"/>
              <a:t> &amp; CFO David Kenyon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19443-ABEA-DC4D-B2B9-7A9BD5D0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58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>
          <a:xfrm>
            <a:off x="1301392" y="2855552"/>
            <a:ext cx="6226915" cy="4002447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15000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A14F8-AFB2-4B98-9F9C-BE7EB1D4D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Q1 Report – April 2019</a:t>
            </a:r>
          </a:p>
          <a:p>
            <a:r>
              <a:rPr lang="en-GB" dirty="0"/>
              <a:t>CEO Kristian </a:t>
            </a:r>
            <a:r>
              <a:rPr lang="en-GB" dirty="0" err="1"/>
              <a:t>Nylén</a:t>
            </a:r>
            <a:r>
              <a:rPr lang="en-GB" dirty="0"/>
              <a:t> &amp; CFO David Kenyon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7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EC11F992-74E0-A147-A497-A7CB1FFD788A}"/>
              </a:ext>
            </a:extLst>
          </p:cNvPr>
          <p:cNvSpPr txBox="1">
            <a:spLocks/>
          </p:cNvSpPr>
          <p:nvPr/>
        </p:nvSpPr>
        <p:spPr>
          <a:xfrm>
            <a:off x="468000" y="5328000"/>
            <a:ext cx="11188800" cy="43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vert="horz" lIns="108000" tIns="18000" rIns="0" bIns="0" rtlCol="0">
            <a:noAutofit/>
          </a:bodyPr>
          <a:lstStyle>
            <a:lvl1pPr marL="239958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1pPr>
            <a:lvl2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2pPr>
            <a:lvl3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3pPr>
            <a:lvl4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4pPr>
            <a:lvl5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endParaRPr lang="en-GB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208C20F-46B2-5B4D-A8D9-738F6B21B0EB}"/>
              </a:ext>
            </a:extLst>
          </p:cNvPr>
          <p:cNvSpPr/>
          <p:nvPr/>
        </p:nvSpPr>
        <p:spPr>
          <a:xfrm>
            <a:off x="3087373" y="4957200"/>
            <a:ext cx="1292923" cy="123973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2757FB-167A-0047-A8C8-EB89D2198EC8}"/>
              </a:ext>
            </a:extLst>
          </p:cNvPr>
          <p:cNvSpPr/>
          <p:nvPr/>
        </p:nvSpPr>
        <p:spPr>
          <a:xfrm>
            <a:off x="468000" y="3006000"/>
            <a:ext cx="5622603" cy="5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ight Arrow 113">
            <a:extLst>
              <a:ext uri="{FF2B5EF4-FFF2-40B4-BE49-F238E27FC236}">
                <a16:creationId xmlns:a16="http://schemas.microsoft.com/office/drawing/2014/main" id="{368BFA8D-4E48-104C-9AD1-06D679D66FD8}"/>
              </a:ext>
            </a:extLst>
          </p:cNvPr>
          <p:cNvSpPr/>
          <p:nvPr/>
        </p:nvSpPr>
        <p:spPr>
          <a:xfrm>
            <a:off x="4114433" y="3071538"/>
            <a:ext cx="869240" cy="43055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9278044A-74B1-B84A-AFDD-75FE75504FB5}"/>
              </a:ext>
            </a:extLst>
          </p:cNvPr>
          <p:cNvSpPr/>
          <p:nvPr/>
        </p:nvSpPr>
        <p:spPr>
          <a:xfrm>
            <a:off x="1686193" y="3071538"/>
            <a:ext cx="869240" cy="43055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468000" y="4824000"/>
            <a:ext cx="5592123" cy="0"/>
          </a:xfrm>
          <a:prstGeom prst="line">
            <a:avLst/>
          </a:prstGeom>
          <a:ln w="38100" cap="rnd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00" y="5400000"/>
            <a:ext cx="6704843" cy="360000"/>
          </a:xfrm>
        </p:spPr>
        <p:txBody>
          <a:bodyPr/>
          <a:lstStyle/>
          <a:p>
            <a:pPr marL="0" indent="0" algn="r">
              <a:buNone/>
            </a:pPr>
            <a:r>
              <a:rPr lang="en-GB" sz="1550" dirty="0">
                <a:latin typeface="+mn-lt"/>
              </a:rPr>
              <a:t>Australia | Malta | Philippines | Romania | Sweden | U.K. | U.S.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Kambi at a glance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pc="27" dirty="0"/>
              <a:t>Leading B2B provider of premium sports betting services 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3138918" y="5364433"/>
            <a:ext cx="1154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3800" kern="3000" spc="-130" dirty="0">
                <a:solidFill>
                  <a:schemeClr val="tx2"/>
                </a:solidFill>
                <a:latin typeface="+mj-lt"/>
              </a:rPr>
              <a:t>690</a:t>
            </a:r>
          </a:p>
          <a:p>
            <a:pPr algn="ctr">
              <a:lnSpc>
                <a:spcPts val="1800"/>
              </a:lnSpc>
            </a:pPr>
            <a:r>
              <a:rPr lang="en-GB" sz="1500" dirty="0">
                <a:latin typeface="+mj-lt"/>
              </a:rPr>
              <a:t>employees</a:t>
            </a:r>
          </a:p>
          <a:p>
            <a:pPr algn="ctr"/>
            <a:endParaRPr lang="en-GB" dirty="0">
              <a:latin typeface="Overpass SemiBold" panose="00000700000000000000" pitchFamily="50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36" y="5037725"/>
            <a:ext cx="677757" cy="105675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50777" y="3073299"/>
            <a:ext cx="1037143" cy="4392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en-GB" sz="1500" dirty="0">
                <a:latin typeface="+mj-lt"/>
              </a:rPr>
              <a:t>Real-time</a:t>
            </a:r>
          </a:p>
          <a:p>
            <a:pPr algn="r">
              <a:lnSpc>
                <a:spcPts val="1700"/>
              </a:lnSpc>
            </a:pPr>
            <a:r>
              <a:rPr lang="en-GB" sz="1500" dirty="0">
                <a:latin typeface="+mj-lt"/>
              </a:rPr>
              <a:t>Sports data</a:t>
            </a:r>
            <a:endParaRPr lang="en-US" sz="1500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91532" y="3111680"/>
            <a:ext cx="904094" cy="2981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1500" dirty="0">
                <a:latin typeface="+mj-lt"/>
              </a:rPr>
              <a:t>Operators</a:t>
            </a:r>
            <a:endParaRPr lang="en-US" sz="1500" dirty="0">
              <a:latin typeface="+mj-l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691232" y="2645900"/>
            <a:ext cx="1292923" cy="123973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649519" y="2556000"/>
            <a:ext cx="1491920" cy="2423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Odds &amp; trading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5867" y="2556000"/>
            <a:ext cx="15840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</a:rPr>
              <a:t>Technical platform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649519" y="3888000"/>
            <a:ext cx="141060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User interfaces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5358" y="3888000"/>
            <a:ext cx="15840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</a:rPr>
              <a:t>Risk management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81" name="Picture 2" descr="I:\branding\logo\Logo_Kambi_Dark Blu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36" y="3107832"/>
            <a:ext cx="964312" cy="26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Oval 81"/>
          <p:cNvSpPr/>
          <p:nvPr/>
        </p:nvSpPr>
        <p:spPr>
          <a:xfrm>
            <a:off x="3763919" y="2815592"/>
            <a:ext cx="107594" cy="103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3765278" y="3622292"/>
            <a:ext cx="107594" cy="103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2784719" y="3622240"/>
            <a:ext cx="107594" cy="103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2784699" y="2815592"/>
            <a:ext cx="107594" cy="103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6" name="Picture 2" descr="I:\Presentations\2017-08-04 credentials kambi\odds-and-tradin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18" y="2350690"/>
            <a:ext cx="653503" cy="6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I:\Presentations\2017-08-04 credentials kambi\risk-management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43" y="3641628"/>
            <a:ext cx="653503" cy="6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I:\Presentations\2017-08-04 credentials kambi\tech-platform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43" y="2350690"/>
            <a:ext cx="653503" cy="6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5" descr="I:\Presentations\2017-08-04 credentials kambi\user-interface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18" y="3641628"/>
            <a:ext cx="653503" cy="6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D016670B-AB34-1545-8EC3-CD35374060F2}"/>
              </a:ext>
            </a:extLst>
          </p:cNvPr>
          <p:cNvSpPr txBox="1">
            <a:spLocks/>
          </p:cNvSpPr>
          <p:nvPr/>
        </p:nvSpPr>
        <p:spPr>
          <a:xfrm>
            <a:off x="468000" y="1368000"/>
            <a:ext cx="5622604" cy="3600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vert="horz" lIns="108000" tIns="18000" rIns="0" bIns="0" rtlCol="0">
            <a:noAutofit/>
          </a:bodyPr>
          <a:lstStyle>
            <a:lvl1pPr marL="239958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1pPr>
            <a:lvl2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2pPr>
            <a:lvl3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3pPr>
            <a:lvl4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4pPr>
            <a:lvl5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r>
              <a:rPr lang="en-GB" sz="1600" dirty="0">
                <a:solidFill>
                  <a:schemeClr val="bg2"/>
                </a:solidFill>
                <a:latin typeface="+mj-lt"/>
              </a:rPr>
              <a:t>End-to-end sports betting services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7B6F83B6-80FD-8041-BAEA-93D779FFBA0F}"/>
              </a:ext>
            </a:extLst>
          </p:cNvPr>
          <p:cNvSpPr txBox="1">
            <a:spLocks/>
          </p:cNvSpPr>
          <p:nvPr/>
        </p:nvSpPr>
        <p:spPr>
          <a:xfrm>
            <a:off x="468000" y="4932000"/>
            <a:ext cx="2223232" cy="360000"/>
          </a:xfrm>
          <a:prstGeom prst="rect">
            <a:avLst/>
          </a:prstGeom>
          <a:noFill/>
          <a:ln w="38100">
            <a:noFill/>
          </a:ln>
        </p:spPr>
        <p:txBody>
          <a:bodyPr vert="horz" lIns="0" tIns="18000" rIns="0" bIns="0" rtlCol="0">
            <a:noAutofit/>
          </a:bodyPr>
          <a:lstStyle>
            <a:lvl1pPr marL="239958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1pPr>
            <a:lvl2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2pPr>
            <a:lvl3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3pPr>
            <a:lvl4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4pPr>
            <a:lvl5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r>
              <a:rPr lang="en-GB" sz="1600" dirty="0">
                <a:latin typeface="+mj-lt"/>
              </a:rPr>
              <a:t>A global organisation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AE090-0DBD-FA4F-AD3F-97339466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53" name="Rectangle 152"/>
          <p:cNvSpPr/>
          <p:nvPr/>
        </p:nvSpPr>
        <p:spPr>
          <a:xfrm>
            <a:off x="9618180" y="2385488"/>
            <a:ext cx="1985528" cy="19998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Pentagon 153"/>
          <p:cNvSpPr/>
          <p:nvPr/>
        </p:nvSpPr>
        <p:spPr>
          <a:xfrm>
            <a:off x="7893024" y="2385488"/>
            <a:ext cx="2283284" cy="1986581"/>
          </a:xfrm>
          <a:prstGeom prst="homePlate">
            <a:avLst>
              <a:gd name="adj" fmla="val 2693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Pentagon 154"/>
          <p:cNvSpPr/>
          <p:nvPr/>
        </p:nvSpPr>
        <p:spPr>
          <a:xfrm>
            <a:off x="6667014" y="2385488"/>
            <a:ext cx="1604069" cy="1999809"/>
          </a:xfrm>
          <a:prstGeom prst="homePlate">
            <a:avLst>
              <a:gd name="adj" fmla="val 2166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7" name="Picture 2" descr="I:\branding\logo\Logo_Kambi_Dark Blu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757" y="3242988"/>
            <a:ext cx="877188" cy="25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Rectangle 158"/>
          <p:cNvSpPr/>
          <p:nvPr/>
        </p:nvSpPr>
        <p:spPr>
          <a:xfrm>
            <a:off x="6626957" y="2405159"/>
            <a:ext cx="14086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spc="20" dirty="0">
                <a:latin typeface="+mj-lt"/>
                <a:ea typeface="+mj-ea"/>
                <a:cs typeface="+mj-cs"/>
              </a:rPr>
              <a:t>B2B suppliers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8292709" y="2405159"/>
            <a:ext cx="1322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spc="20" dirty="0">
                <a:latin typeface="+mj-lt"/>
                <a:ea typeface="+mj-ea"/>
                <a:cs typeface="+mj-cs"/>
              </a:rPr>
              <a:t>B2C operators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9980359" y="2405159"/>
            <a:ext cx="15046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spc="20" dirty="0">
                <a:latin typeface="+mj-lt"/>
                <a:ea typeface="+mj-ea"/>
                <a:cs typeface="+mj-cs"/>
              </a:rPr>
              <a:t>End user</a:t>
            </a:r>
          </a:p>
        </p:txBody>
      </p:sp>
      <p:pic>
        <p:nvPicPr>
          <p:cNvPr id="163" name="Picture 3" descr="I:\Presentations\2017-08-04 credentials kambi\us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907" y="3009744"/>
            <a:ext cx="837001" cy="84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Content Placeholder 2">
            <a:extLst>
              <a:ext uri="{FF2B5EF4-FFF2-40B4-BE49-F238E27FC236}">
                <a16:creationId xmlns:a16="http://schemas.microsoft.com/office/drawing/2014/main" id="{D016670B-AB34-1545-8EC3-CD35374060F2}"/>
              </a:ext>
            </a:extLst>
          </p:cNvPr>
          <p:cNvSpPr txBox="1">
            <a:spLocks/>
          </p:cNvSpPr>
          <p:nvPr/>
        </p:nvSpPr>
        <p:spPr>
          <a:xfrm>
            <a:off x="6252115" y="1379234"/>
            <a:ext cx="5622604" cy="3600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vert="horz" lIns="108000" tIns="18000" rIns="0" bIns="0" rtlCol="0">
            <a:noAutofit/>
          </a:bodyPr>
          <a:lstStyle>
            <a:lvl1pPr marL="239958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1pPr>
            <a:lvl2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2pPr>
            <a:lvl3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3pPr>
            <a:lvl4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4pPr>
            <a:lvl5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r>
              <a:rPr lang="en-GB" sz="1600" dirty="0">
                <a:solidFill>
                  <a:schemeClr val="bg2"/>
                </a:solidFill>
                <a:latin typeface="+mj-lt"/>
              </a:rPr>
              <a:t>Sports betting value chain</a:t>
            </a:r>
          </a:p>
        </p:txBody>
      </p:sp>
      <p:pic>
        <p:nvPicPr>
          <p:cNvPr id="199" name="Picture 17" descr="K:\Marketing\2016\Brand\Brand elements\Client logos\Unibet\unibet-logo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959" y="4124367"/>
            <a:ext cx="1212771" cy="22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6" y="3749831"/>
            <a:ext cx="857674" cy="158237"/>
          </a:xfrm>
          <a:prstGeom prst="rect">
            <a:avLst/>
          </a:prstGeom>
        </p:spPr>
      </p:pic>
      <p:pic>
        <p:nvPicPr>
          <p:cNvPr id="216" name="Picture 5" descr="K:\Marketing\2016\Brand\Brand elements\Client logos\888\888sport-logo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431" y="2720936"/>
            <a:ext cx="512742" cy="51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7" descr="K:\Marketing\2016\Brand\Brand elements\Client logos\Corredor Empresarial\betplay_onwhit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66" y="3296021"/>
            <a:ext cx="886904" cy="3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8" descr="K:\Marketing\2016\Brand\Brand elements\Client logos\Leo vegas\LeoVegas.com - Vertical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855" y="3649533"/>
            <a:ext cx="719073" cy="4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010" y="3205228"/>
            <a:ext cx="760190" cy="364475"/>
          </a:xfrm>
          <a:prstGeom prst="rect">
            <a:avLst/>
          </a:prstGeom>
        </p:spPr>
      </p:pic>
      <p:sp>
        <p:nvSpPr>
          <p:cNvPr id="66" name="Footer Placeholder 3">
            <a:extLst>
              <a:ext uri="{FF2B5EF4-FFF2-40B4-BE49-F238E27FC236}">
                <a16:creationId xmlns:a16="http://schemas.microsoft.com/office/drawing/2014/main" id="{6E501ACC-9D5C-4BC4-A9FD-EF37DC7B9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2168" y="6030000"/>
            <a:ext cx="2844000" cy="39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Q1 Report – April 2019</a:t>
            </a:r>
          </a:p>
          <a:p>
            <a:r>
              <a:rPr lang="en-GB" dirty="0"/>
              <a:t>CEO Kristian </a:t>
            </a:r>
            <a:r>
              <a:rPr lang="en-GB" dirty="0" err="1"/>
              <a:t>Nylén</a:t>
            </a:r>
            <a:r>
              <a:rPr lang="en-GB" dirty="0"/>
              <a:t> &amp; CFO David Kenyon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B8113D2-CCB6-4A07-8FCB-0DE738480B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00827" y="2783189"/>
            <a:ext cx="676213" cy="3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9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" y="1563454"/>
            <a:ext cx="11160000" cy="3313553"/>
          </a:xfrm>
          <a:prstGeom prst="rect">
            <a:avLst/>
          </a:prstGeom>
        </p:spPr>
      </p:pic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EC11F992-74E0-A147-A497-A7CB1FFD788A}"/>
              </a:ext>
            </a:extLst>
          </p:cNvPr>
          <p:cNvSpPr txBox="1">
            <a:spLocks/>
          </p:cNvSpPr>
          <p:nvPr/>
        </p:nvSpPr>
        <p:spPr>
          <a:xfrm>
            <a:off x="459520" y="5537270"/>
            <a:ext cx="11160000" cy="785736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vert="horz" lIns="108000" tIns="18000" rIns="0" bIns="0" rtlCol="0">
            <a:noAutofit/>
          </a:bodyPr>
          <a:lstStyle>
            <a:lvl1pPr marL="239958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1pPr>
            <a:lvl2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2pPr>
            <a:lvl3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3pPr>
            <a:lvl4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4pPr>
            <a:lvl5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endParaRPr lang="en-GB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AE090-0DBD-FA4F-AD3F-97339466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598202"/>
            <a:ext cx="471097" cy="169608"/>
          </a:xfrm>
        </p:spPr>
        <p:txBody>
          <a:bodyPr/>
          <a:lstStyle/>
          <a:p>
            <a:fld id="{263CE7BE-98D4-DD4C-8BD4-115EA45BE34A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Kambi at a glance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pc="27" dirty="0"/>
              <a:t>Leading B2B provider of premium sports betting services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2275" y="5750614"/>
            <a:ext cx="6705600" cy="358775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latin typeface="+mn-lt"/>
              </a:rPr>
              <a:t>Australia | Malta | Philippines | Romania | Sweden | U.K. | U.S.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D016670B-AB34-1545-8EC3-CD35374060F2}"/>
              </a:ext>
            </a:extLst>
          </p:cNvPr>
          <p:cNvSpPr txBox="1">
            <a:spLocks/>
          </p:cNvSpPr>
          <p:nvPr/>
        </p:nvSpPr>
        <p:spPr>
          <a:xfrm>
            <a:off x="468000" y="5177270"/>
            <a:ext cx="11151520" cy="3600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vert="horz" lIns="108000" tIns="18000" rIns="0" bIns="0" rtlCol="0">
            <a:noAutofit/>
          </a:bodyPr>
          <a:lstStyle>
            <a:lvl1pPr marL="239958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1pPr>
            <a:lvl2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2pPr>
            <a:lvl3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3pPr>
            <a:lvl4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4pPr>
            <a:lvl5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2"/>
                </a:solidFill>
                <a:latin typeface="+mj-lt"/>
              </a:rPr>
              <a:t>A global organisation</a:t>
            </a:r>
            <a:endParaRPr lang="en-GB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016670B-AB34-1545-8EC3-CD35374060F2}"/>
              </a:ext>
            </a:extLst>
          </p:cNvPr>
          <p:cNvSpPr txBox="1">
            <a:spLocks/>
          </p:cNvSpPr>
          <p:nvPr/>
        </p:nvSpPr>
        <p:spPr>
          <a:xfrm>
            <a:off x="468000" y="1212313"/>
            <a:ext cx="11151520" cy="3600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vert="horz" lIns="108000" tIns="18000" rIns="0" bIns="0" rtlCol="0">
            <a:noAutofit/>
          </a:bodyPr>
          <a:lstStyle>
            <a:lvl1pPr marL="239958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1pPr>
            <a:lvl2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2pPr>
            <a:lvl3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3pPr>
            <a:lvl4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4pPr>
            <a:lvl5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r>
              <a:rPr lang="en-GB" sz="1600" dirty="0">
                <a:solidFill>
                  <a:schemeClr val="bg2"/>
                </a:solidFill>
                <a:latin typeface="+mj-lt"/>
              </a:rPr>
              <a:t>End-to-end sports betting services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504032" y="5125681"/>
            <a:ext cx="1260000" cy="1260000"/>
            <a:chOff x="7134032" y="5125681"/>
            <a:chExt cx="1260000" cy="126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208C20F-46B2-5B4D-A8D9-738F6B21B0EB}"/>
                </a:ext>
              </a:extLst>
            </p:cNvPr>
            <p:cNvSpPr/>
            <p:nvPr/>
          </p:nvSpPr>
          <p:spPr>
            <a:xfrm>
              <a:off x="7134032" y="5125681"/>
              <a:ext cx="1260000" cy="126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86791" y="5620271"/>
              <a:ext cx="115448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4000" kern="3000" dirty="0">
                  <a:solidFill>
                    <a:schemeClr val="tx2"/>
                  </a:solidFill>
                  <a:latin typeface="+mj-lt"/>
                </a:rPr>
                <a:t>690</a:t>
              </a:r>
            </a:p>
            <a:p>
              <a:pPr algn="ctr">
                <a:lnSpc>
                  <a:spcPts val="1800"/>
                </a:lnSpc>
              </a:pPr>
              <a:r>
                <a:rPr lang="en-GB" sz="1500" dirty="0" smtClean="0">
                  <a:latin typeface="+mj-lt"/>
                </a:rPr>
                <a:t>employees</a:t>
              </a:r>
              <a:endParaRPr lang="en-GB" sz="1500" dirty="0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50188" y="5125681"/>
            <a:ext cx="1260000" cy="1260000"/>
            <a:chOff x="8280188" y="5125681"/>
            <a:chExt cx="1260000" cy="126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208C20F-46B2-5B4D-A8D9-738F6B21B0EB}"/>
                </a:ext>
              </a:extLst>
            </p:cNvPr>
            <p:cNvSpPr/>
            <p:nvPr/>
          </p:nvSpPr>
          <p:spPr>
            <a:xfrm>
              <a:off x="8280188" y="5125681"/>
              <a:ext cx="1260000" cy="126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496" y="5270246"/>
              <a:ext cx="967383" cy="97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18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" y="1636196"/>
            <a:ext cx="11160000" cy="3204761"/>
          </a:xfrm>
          <a:prstGeom prst="rect">
            <a:avLst/>
          </a:prstGeom>
        </p:spPr>
      </p:pic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EC11F992-74E0-A147-A497-A7CB1FFD788A}"/>
              </a:ext>
            </a:extLst>
          </p:cNvPr>
          <p:cNvSpPr txBox="1">
            <a:spLocks/>
          </p:cNvSpPr>
          <p:nvPr/>
        </p:nvSpPr>
        <p:spPr>
          <a:xfrm>
            <a:off x="459520" y="5537270"/>
            <a:ext cx="11160000" cy="785736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vert="horz" lIns="108000" tIns="18000" rIns="0" bIns="0" rtlCol="0">
            <a:noAutofit/>
          </a:bodyPr>
          <a:lstStyle>
            <a:lvl1pPr marL="239958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1pPr>
            <a:lvl2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2pPr>
            <a:lvl3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3pPr>
            <a:lvl4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4pPr>
            <a:lvl5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endParaRPr lang="en-GB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AE090-0DBD-FA4F-AD3F-97339466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598202"/>
            <a:ext cx="471097" cy="169608"/>
          </a:xfrm>
        </p:spPr>
        <p:txBody>
          <a:bodyPr/>
          <a:lstStyle/>
          <a:p>
            <a:fld id="{263CE7BE-98D4-DD4C-8BD4-115EA45BE34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Kambi at a glance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pc="27" dirty="0"/>
              <a:t>Leading B2B provider of premium sports betting services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2275" y="5750614"/>
            <a:ext cx="6705600" cy="358775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latin typeface="+mn-lt"/>
              </a:rPr>
              <a:t>Australia | Malta | Philippines | Romania | Sweden | U.K. | U.S.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D016670B-AB34-1545-8EC3-CD35374060F2}"/>
              </a:ext>
            </a:extLst>
          </p:cNvPr>
          <p:cNvSpPr txBox="1">
            <a:spLocks/>
          </p:cNvSpPr>
          <p:nvPr/>
        </p:nvSpPr>
        <p:spPr>
          <a:xfrm>
            <a:off x="468000" y="5177270"/>
            <a:ext cx="11151520" cy="3600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vert="horz" lIns="108000" tIns="18000" rIns="0" bIns="0" rtlCol="0">
            <a:noAutofit/>
          </a:bodyPr>
          <a:lstStyle>
            <a:lvl1pPr marL="239958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1pPr>
            <a:lvl2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2pPr>
            <a:lvl3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3pPr>
            <a:lvl4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4pPr>
            <a:lvl5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2"/>
                </a:solidFill>
                <a:latin typeface="+mj-lt"/>
              </a:rPr>
              <a:t>A global organisation</a:t>
            </a:r>
            <a:endParaRPr lang="en-GB" sz="1600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04032" y="5125681"/>
            <a:ext cx="1260000" cy="1260000"/>
            <a:chOff x="7134032" y="5125681"/>
            <a:chExt cx="1260000" cy="1260000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208C20F-46B2-5B4D-A8D9-738F6B21B0EB}"/>
                </a:ext>
              </a:extLst>
            </p:cNvPr>
            <p:cNvSpPr/>
            <p:nvPr/>
          </p:nvSpPr>
          <p:spPr>
            <a:xfrm>
              <a:off x="7134032" y="5125681"/>
              <a:ext cx="1260000" cy="126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86791" y="5620271"/>
              <a:ext cx="115448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GB" sz="4000" kern="3000" dirty="0">
                  <a:solidFill>
                    <a:schemeClr val="tx2"/>
                  </a:solidFill>
                  <a:latin typeface="+mj-lt"/>
                </a:rPr>
                <a:t>690</a:t>
              </a:r>
            </a:p>
            <a:p>
              <a:pPr algn="ctr">
                <a:lnSpc>
                  <a:spcPts val="1800"/>
                </a:lnSpc>
              </a:pPr>
              <a:r>
                <a:rPr lang="en-GB" sz="1500" dirty="0" smtClean="0">
                  <a:latin typeface="+mj-lt"/>
                </a:rPr>
                <a:t>employees</a:t>
              </a:r>
              <a:endParaRPr lang="en-GB" sz="1500" dirty="0"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50188" y="5125681"/>
            <a:ext cx="1260000" cy="1260000"/>
            <a:chOff x="8280188" y="5125681"/>
            <a:chExt cx="1260000" cy="12600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208C20F-46B2-5B4D-A8D9-738F6B21B0EB}"/>
                </a:ext>
              </a:extLst>
            </p:cNvPr>
            <p:cNvSpPr/>
            <p:nvPr/>
          </p:nvSpPr>
          <p:spPr>
            <a:xfrm>
              <a:off x="8280188" y="5125681"/>
              <a:ext cx="1260000" cy="126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496" y="5270246"/>
              <a:ext cx="967383" cy="974260"/>
            </a:xfrm>
            <a:prstGeom prst="rect">
              <a:avLst/>
            </a:prstGeom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016670B-AB34-1545-8EC3-CD35374060F2}"/>
              </a:ext>
            </a:extLst>
          </p:cNvPr>
          <p:cNvSpPr txBox="1">
            <a:spLocks/>
          </p:cNvSpPr>
          <p:nvPr/>
        </p:nvSpPr>
        <p:spPr>
          <a:xfrm>
            <a:off x="468000" y="1212313"/>
            <a:ext cx="11151520" cy="3600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vert="horz" lIns="108000" tIns="18000" rIns="0" bIns="0" rtlCol="0">
            <a:noAutofit/>
          </a:bodyPr>
          <a:lstStyle>
            <a:lvl1pPr marL="239958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1pPr>
            <a:lvl2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2pPr>
            <a:lvl3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3pPr>
            <a:lvl4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4pPr>
            <a:lvl5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r>
              <a:rPr lang="en-GB" sz="1600" dirty="0">
                <a:solidFill>
                  <a:schemeClr val="bg2"/>
                </a:solidFill>
                <a:latin typeface="+mj-lt"/>
              </a:rPr>
              <a:t>End-to-end sports betting services</a:t>
            </a:r>
          </a:p>
        </p:txBody>
      </p:sp>
    </p:spTree>
    <p:extLst>
      <p:ext uri="{BB962C8B-B14F-4D97-AF65-F5344CB8AC3E}">
        <p14:creationId xmlns:p14="http://schemas.microsoft.com/office/powerpoint/2010/main" val="102633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00000" y="1728000"/>
            <a:ext cx="5356800" cy="3306684"/>
            <a:chOff x="6300000" y="1728000"/>
            <a:chExt cx="5356800" cy="3306684"/>
          </a:xfrm>
        </p:grpSpPr>
        <p:grpSp>
          <p:nvGrpSpPr>
            <p:cNvPr id="3" name="Group 2"/>
            <p:cNvGrpSpPr/>
            <p:nvPr/>
          </p:nvGrpSpPr>
          <p:grpSpPr>
            <a:xfrm>
              <a:off x="6300000" y="1728000"/>
              <a:ext cx="5356800" cy="648000"/>
              <a:chOff x="6300000" y="1728000"/>
              <a:chExt cx="5356800" cy="64800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63000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73719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84438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95157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105876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6300000" y="2392671"/>
              <a:ext cx="5356800" cy="648000"/>
              <a:chOff x="6300000" y="1728000"/>
              <a:chExt cx="5356800" cy="648000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63000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73719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84438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95157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105876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6300000" y="3057342"/>
              <a:ext cx="5356800" cy="648000"/>
              <a:chOff x="6300000" y="1728000"/>
              <a:chExt cx="5356800" cy="64800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63000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73719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84438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95157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105876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6300000" y="3722013"/>
              <a:ext cx="5356800" cy="648000"/>
              <a:chOff x="6300000" y="1728000"/>
              <a:chExt cx="5356800" cy="64800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63000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73719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84438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95157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105876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6300000" y="4386684"/>
              <a:ext cx="5356800" cy="648000"/>
              <a:chOff x="6300000" y="1728000"/>
              <a:chExt cx="5356800" cy="64800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63000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73719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84438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95157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809705A2-4C35-184C-93B2-09FAEC902B4E}"/>
                  </a:ext>
                </a:extLst>
              </p:cNvPr>
              <p:cNvSpPr/>
              <p:nvPr/>
            </p:nvSpPr>
            <p:spPr>
              <a:xfrm>
                <a:off x="10587600" y="1728000"/>
                <a:ext cx="1069200" cy="648000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EC11F992-74E0-A147-A497-A7CB1FFD788A}"/>
              </a:ext>
            </a:extLst>
          </p:cNvPr>
          <p:cNvSpPr txBox="1">
            <a:spLocks/>
          </p:cNvSpPr>
          <p:nvPr/>
        </p:nvSpPr>
        <p:spPr>
          <a:xfrm>
            <a:off x="468000" y="5161060"/>
            <a:ext cx="11188800" cy="117385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vert="horz" lIns="108000" tIns="18000" rIns="0" bIns="0" rtlCol="0">
            <a:noAutofit/>
          </a:bodyPr>
          <a:lstStyle>
            <a:lvl1pPr marL="239958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1pPr>
            <a:lvl2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2pPr>
            <a:lvl3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3pPr>
            <a:lvl4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4pPr>
            <a:lvl5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endParaRPr lang="en-GB" sz="16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468000" y="5037302"/>
            <a:ext cx="5592123" cy="0"/>
          </a:xfrm>
          <a:prstGeom prst="line">
            <a:avLst/>
          </a:prstGeom>
          <a:ln w="38100" cap="rnd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AE090-0DBD-FA4F-AD3F-97339466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000" y="6574910"/>
            <a:ext cx="471097" cy="169608"/>
          </a:xfrm>
        </p:spPr>
        <p:txBody>
          <a:bodyPr/>
          <a:lstStyle/>
          <a:p>
            <a:fld id="{263CE7BE-98D4-DD4C-8BD4-115EA45BE34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Kambi at a glance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pc="27" dirty="0"/>
              <a:t>Leading B2B provider of premium sports betting services </a:t>
            </a:r>
            <a:endParaRPr lang="en-GB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4294967295"/>
          </p:nvPr>
        </p:nvSpPr>
        <p:spPr>
          <a:xfrm>
            <a:off x="469076" y="1860000"/>
            <a:ext cx="5494338" cy="4079875"/>
          </a:xfrm>
        </p:spPr>
        <p:txBody>
          <a:bodyPr/>
          <a:lstStyle/>
          <a:p>
            <a:r>
              <a:rPr lang="en-GB" dirty="0"/>
              <a:t>Kambi mainly operates on a revenue share model, thus Kambi’s growth is dependent on its operators’ success</a:t>
            </a:r>
          </a:p>
          <a:p>
            <a:r>
              <a:rPr lang="en-GB" dirty="0"/>
              <a:t>The foundation of the strategy is based on scalability and the majority of its cost base is fixed</a:t>
            </a:r>
          </a:p>
          <a:p>
            <a:r>
              <a:rPr lang="en-GB" dirty="0"/>
              <a:t>Continuous investment into proprietary technology to maintain its market leadership</a:t>
            </a:r>
          </a:p>
          <a:p>
            <a:r>
              <a:rPr lang="en-GB" dirty="0"/>
              <a:t>Highest level of corporate probity and integrity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6300000" y="1368000"/>
            <a:ext cx="5356800" cy="360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lIns="108000" tIns="18000" rIns="0" bIns="0" rtlCol="0">
            <a:noAutofit/>
          </a:bodyPr>
          <a:lstStyle>
            <a:lvl1pPr marL="239958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1pPr>
            <a:lvl2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2pPr>
            <a:lvl3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3pPr>
            <a:lvl4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4pPr>
            <a:lvl5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r>
              <a:rPr lang="en-GB" sz="1600" dirty="0" smtClean="0">
                <a:solidFill>
                  <a:schemeClr val="bg2"/>
                </a:solidFill>
                <a:latin typeface="+mj-lt"/>
              </a:rPr>
              <a:t>25 </a:t>
            </a:r>
            <a:r>
              <a:rPr lang="en-GB" sz="1600" dirty="0">
                <a:solidFill>
                  <a:schemeClr val="bg2"/>
                </a:solidFill>
                <a:latin typeface="+mj-lt"/>
              </a:rPr>
              <a:t>Operators</a:t>
            </a:r>
          </a:p>
        </p:txBody>
      </p:sp>
      <p:pic>
        <p:nvPicPr>
          <p:cNvPr id="63" name="Picture 5" descr="K:\Marketing\2016\Brand\Brand elements\Client logos\888\888sport-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07" y="1824931"/>
            <a:ext cx="447148" cy="44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K:\Marketing\2016\Brand\Brand elements\Client logos\PAF\paf_screenV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07" y="3930650"/>
            <a:ext cx="635635" cy="23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K:\Marketing\2016\Brand\Brand elements\Client logos\32 Red\32red_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87" y="1892499"/>
            <a:ext cx="663028" cy="31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7" descr="K:\Marketing\2016\Brand\Brand elements\Client logos\Corredor Empresarial\betplay_onwhi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990" y="1915627"/>
            <a:ext cx="773443" cy="2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K:\Marketing\2016\Brand\Brand elements\Client logos\Leo vegas\LeoVegas.com - Vertical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38" y="3182875"/>
            <a:ext cx="727191" cy="4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0" descr="K:\Marketing\2016\Brand\Brand elements\Client logos\NapoleonGamesLogoEPS\NG_no_base_Black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85" y="3958590"/>
            <a:ext cx="743204" cy="1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 descr="K:\Marketing\2016\Brand\Brand elements\Client logos\R Franco\pica Grupo_infGris ENG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827" y="3812413"/>
            <a:ext cx="619252" cy="47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 descr="K:\Marketing\2016\Brand\Brand elements\Client logos\Nagaworld\NagaWorld-Logo-Gold-text-1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86" y="3166916"/>
            <a:ext cx="777534" cy="4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7" descr="K:\Marketing\2016\Brand\Brand elements\Client logos\Unibet\unibet-logo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292" y="4625438"/>
            <a:ext cx="762000" cy="1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4" descr="K:\Marketing\2016\Brand\Brand elements\Client logos\Rank\rank_group_logo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521" y="3928301"/>
            <a:ext cx="709930" cy="23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6" descr="K:\Marketing\2016\Brand\Brand elements\Client logos\Televisa\TVSA 53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513" y="4483960"/>
            <a:ext cx="519684" cy="42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C:\Users\carjos\Downloads\greentube-logo-positiv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363" y="2596144"/>
            <a:ext cx="640080" cy="2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896" y="1826255"/>
            <a:ext cx="630301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00" y="2614284"/>
            <a:ext cx="801761" cy="2482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158" y="4518822"/>
            <a:ext cx="653796" cy="355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59" y="4626779"/>
            <a:ext cx="851784" cy="139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966" y="2528776"/>
            <a:ext cx="662940" cy="356870"/>
          </a:xfrm>
          <a:prstGeom prst="rect">
            <a:avLst/>
          </a:prstGeom>
        </p:spPr>
      </p:pic>
      <p:pic>
        <p:nvPicPr>
          <p:cNvPr id="1026" name="Picture 2" descr="Image result for latvijas loto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278" y="2481209"/>
            <a:ext cx="514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D016670B-AB34-1545-8EC3-CD35374060F2}"/>
              </a:ext>
            </a:extLst>
          </p:cNvPr>
          <p:cNvSpPr txBox="1">
            <a:spLocks/>
          </p:cNvSpPr>
          <p:nvPr/>
        </p:nvSpPr>
        <p:spPr>
          <a:xfrm>
            <a:off x="468000" y="1368000"/>
            <a:ext cx="5622604" cy="3600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vert="horz" lIns="108000" tIns="18000" rIns="0" bIns="0" rtlCol="0">
            <a:noAutofit/>
          </a:bodyPr>
          <a:lstStyle>
            <a:lvl1pPr marL="239958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1pPr>
            <a:lvl2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2pPr>
            <a:lvl3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3pPr>
            <a:lvl4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4pPr>
            <a:lvl5pPr marL="479916" indent="-239958" algn="l" defTabSz="914240" rtl="0" eaLnBrk="1" latinLnBrk="0" hangingPunct="1">
              <a:lnSpc>
                <a:spcPts val="2266"/>
              </a:lnSpc>
              <a:spcBef>
                <a:spcPts val="0"/>
              </a:spcBef>
              <a:spcAft>
                <a:spcPts val="1133"/>
              </a:spcAft>
              <a:buClr>
                <a:schemeClr val="tx2"/>
              </a:buClr>
              <a:buFont typeface="LucidaGrande" charset="0"/>
              <a:buChar char="−"/>
              <a:defRPr sz="1700" kern="1200" baseline="0">
                <a:solidFill>
                  <a:schemeClr val="tx1"/>
                </a:solidFill>
                <a:latin typeface="Overpass Regular" charset="0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Grande" charset="0"/>
              <a:buNone/>
            </a:pPr>
            <a:r>
              <a:rPr lang="en-GB" sz="1600" dirty="0">
                <a:solidFill>
                  <a:schemeClr val="bg2"/>
                </a:solidFill>
                <a:latin typeface="+mj-lt"/>
              </a:rPr>
              <a:t>Business model</a:t>
            </a: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43" y="4625438"/>
            <a:ext cx="770967" cy="142240"/>
          </a:xfrm>
          <a:prstGeom prst="rect">
            <a:avLst/>
          </a:prstGeom>
        </p:spPr>
      </p:pic>
      <p:pic>
        <p:nvPicPr>
          <p:cNvPr id="118" name="Picture 2" descr="Image result for iso2700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398" y="5270474"/>
            <a:ext cx="930173" cy="93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99" y="5350938"/>
            <a:ext cx="1538489" cy="7692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16" y="5309373"/>
            <a:ext cx="1480899" cy="82180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090" y="3190203"/>
            <a:ext cx="501011" cy="39272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6D2728C-2281-4C56-855D-C2C206266DA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596266" y="2678126"/>
            <a:ext cx="787692" cy="120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D0AD05-06C8-461E-9BAC-6E77E49D834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37547" y="3831998"/>
            <a:ext cx="821494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A4D239-31EC-4176-AE1F-9B43745BBEA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79521" y="3264853"/>
            <a:ext cx="768921" cy="24342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6A3D647-C998-43A5-BD43-01FA1C06FB8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74847" y="1865529"/>
            <a:ext cx="762257" cy="36595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19" y="3216992"/>
            <a:ext cx="924162" cy="33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6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79877" y="1572419"/>
            <a:ext cx="5948632" cy="4080000"/>
          </a:xfrm>
        </p:spPr>
        <p:txBody>
          <a:bodyPr/>
          <a:lstStyle/>
          <a:p>
            <a:pPr lvl="0"/>
            <a:r>
              <a:rPr lang="en-GB" dirty="0"/>
              <a:t>Solid financial performance with 14% revenue growth </a:t>
            </a:r>
          </a:p>
          <a:p>
            <a:r>
              <a:rPr lang="en-GB" dirty="0"/>
              <a:t>Strong operator turnover growth of 42% and operator trading margin of 8.5%</a:t>
            </a:r>
          </a:p>
          <a:p>
            <a:pPr lvl="0"/>
            <a:r>
              <a:rPr lang="en-GB" dirty="0"/>
              <a:t>Launched on-property Sportsbooks in Atlantic City, Pittsburgh and Philadelphia </a:t>
            </a:r>
          </a:p>
          <a:p>
            <a:pPr lvl="0"/>
            <a:r>
              <a:rPr lang="en-GB" dirty="0"/>
              <a:t>Signed with Greenwood Gaming &amp; Entertainment,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owner </a:t>
            </a:r>
            <a:r>
              <a:rPr lang="en-GB" dirty="0"/>
              <a:t>of Parx Casino</a:t>
            </a:r>
          </a:p>
          <a:p>
            <a:pPr lvl="0"/>
            <a:r>
              <a:rPr lang="en-GB" dirty="0"/>
              <a:t>Received full licence in Mississippi and an interim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licence </a:t>
            </a:r>
            <a:r>
              <a:rPr lang="en-GB" dirty="0"/>
              <a:t>in Pennsylvania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6214381" y="1226151"/>
            <a:ext cx="5494567" cy="1920000"/>
          </a:xfrm>
        </p:spPr>
        <p:txBody>
          <a:bodyPr/>
          <a:lstStyle/>
          <a:p>
            <a:pPr algn="ctr"/>
            <a:r>
              <a:rPr lang="en-GB" sz="19200" dirty="0"/>
              <a:t>42%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5"/>
          </p:nvPr>
        </p:nvSpPr>
        <p:spPr>
          <a:xfrm>
            <a:off x="6214382" y="3610499"/>
            <a:ext cx="5494567" cy="616061"/>
          </a:xfrm>
        </p:spPr>
        <p:txBody>
          <a:bodyPr/>
          <a:lstStyle/>
          <a:p>
            <a:pPr algn="ctr"/>
            <a:r>
              <a:rPr lang="en-GB" sz="3200" dirty="0"/>
              <a:t>operator turnover growth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C2A9E-9EEA-8748-9C86-6903BDA0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E7BE-98D4-DD4C-8BD4-115EA45BE34A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EB5E31E-75CA-43BB-9FCB-703AC4A34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2168" y="6030000"/>
            <a:ext cx="2844000" cy="39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Q1 Report – April 2019</a:t>
            </a:r>
          </a:p>
          <a:p>
            <a:r>
              <a:rPr lang="en-GB" dirty="0"/>
              <a:t>CEO Kristian </a:t>
            </a:r>
            <a:r>
              <a:rPr lang="en-GB" dirty="0" err="1"/>
              <a:t>Nylén</a:t>
            </a:r>
            <a:r>
              <a:rPr lang="en-GB" dirty="0"/>
              <a:t> &amp; CFO David Kenyon</a:t>
            </a:r>
          </a:p>
        </p:txBody>
      </p:sp>
    </p:spTree>
    <p:extLst>
      <p:ext uri="{BB962C8B-B14F-4D97-AF65-F5344CB8AC3E}">
        <p14:creationId xmlns:p14="http://schemas.microsoft.com/office/powerpoint/2010/main" val="14606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headlines</a:t>
            </a:r>
            <a:br>
              <a:rPr lang="en-GB" dirty="0"/>
            </a:br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02425193"/>
              </p:ext>
            </p:extLst>
          </p:nvPr>
        </p:nvGraphicFramePr>
        <p:xfrm>
          <a:off x="215024" y="1708762"/>
          <a:ext cx="2445759" cy="275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4046045" y="4840229"/>
            <a:ext cx="313898" cy="313898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verpass Regular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4412" y="4846786"/>
            <a:ext cx="313898" cy="31389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verpass Regular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4421" y="4877128"/>
            <a:ext cx="1069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4571"/>
                </a:solidFill>
                <a:effectLst/>
                <a:uLnTx/>
                <a:uFillTx/>
                <a:latin typeface="Overpass Regular"/>
                <a:ea typeface="+mn-ea"/>
                <a:cs typeface="+mn-cs"/>
              </a:rPr>
              <a:t>2018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93116" y="486523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4571"/>
                </a:solidFill>
                <a:effectLst/>
                <a:uLnTx/>
                <a:uFillTx/>
                <a:latin typeface="Overpass Regular"/>
                <a:ea typeface="+mn-ea"/>
                <a:cs typeface="+mn-cs"/>
              </a:rPr>
              <a:t>2017</a:t>
            </a:r>
          </a:p>
          <a:p>
            <a:pPr marL="0" marR="0" lvl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4571"/>
              </a:solidFill>
              <a:effectLst/>
              <a:uLnTx/>
              <a:uFillTx/>
              <a:latin typeface="Overpass Regular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F7F90-4627-DC4C-9A03-B065829C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CE7BE-98D4-DD4C-8BD4-115EA45BE34A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571"/>
                </a:solidFill>
                <a:effectLst/>
                <a:uLnTx/>
                <a:uFillTx/>
                <a:latin typeface="Overpass Regular"/>
                <a:ea typeface="+mn-ea"/>
                <a:cs typeface="+mn-cs"/>
              </a:rPr>
              <a:pPr marL="0" marR="0" lvl="0" indent="0" algn="l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4571"/>
              </a:solidFill>
              <a:effectLst/>
              <a:uLnTx/>
              <a:uFillTx/>
              <a:latin typeface="Overpass Regular"/>
              <a:ea typeface="+mn-ea"/>
              <a:cs typeface="+mn-cs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3BBD068-63C5-47AF-A933-8142DE2A3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2168" y="6030000"/>
            <a:ext cx="2844000" cy="396000"/>
          </a:xfrm>
          <a:prstGeom prst="rect">
            <a:avLst/>
          </a:prstGeom>
        </p:spPr>
        <p:txBody>
          <a:bodyPr/>
          <a:lstStyle/>
          <a:p>
            <a:r>
              <a:rPr lang="en-GB" sz="1000" dirty="0"/>
              <a:t>Q1 Report – April 2019</a:t>
            </a:r>
          </a:p>
          <a:p>
            <a:r>
              <a:rPr lang="en-GB" sz="1000" dirty="0"/>
              <a:t>CEO Kristian </a:t>
            </a:r>
            <a:r>
              <a:rPr lang="en-GB" sz="1000" dirty="0" err="1"/>
              <a:t>Nylén</a:t>
            </a:r>
            <a:r>
              <a:rPr lang="en-GB" sz="1000" dirty="0"/>
              <a:t> &amp; CFO David Kenyon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0518D989-946F-4E07-9301-82109B889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400769"/>
              </p:ext>
            </p:extLst>
          </p:nvPr>
        </p:nvGraphicFramePr>
        <p:xfrm>
          <a:off x="2992345" y="1708762"/>
          <a:ext cx="2445759" cy="275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11F6685F-9110-4C9C-B433-DBF5732ABA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803343"/>
              </p:ext>
            </p:extLst>
          </p:nvPr>
        </p:nvGraphicFramePr>
        <p:xfrm>
          <a:off x="9037515" y="1708762"/>
          <a:ext cx="2936286" cy="272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126FFB5-CC62-41F7-818B-1591DA9579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305908"/>
              </p:ext>
            </p:extLst>
          </p:nvPr>
        </p:nvGraphicFramePr>
        <p:xfrm>
          <a:off x="5769666" y="1708762"/>
          <a:ext cx="2936286" cy="272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9548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Operator trading analysis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dirty="0"/>
              <a:t>Kambi operators' turnover and trading margin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5CAD89-7FDD-9441-9DD2-66C88DDE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CE7BE-98D4-DD4C-8BD4-115EA45BE34A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571"/>
                </a:solidFill>
                <a:effectLst/>
                <a:uLnTx/>
                <a:uFillTx/>
                <a:latin typeface="Overpass Regular"/>
                <a:ea typeface="+mn-ea"/>
                <a:cs typeface="+mn-cs"/>
              </a:rPr>
              <a:pPr marL="0" marR="0" lvl="0" indent="0" algn="l" defTabSz="9142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4571"/>
              </a:solidFill>
              <a:effectLst/>
              <a:uLnTx/>
              <a:uFillTx/>
              <a:latin typeface="Overpass Regular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52256" y="1246274"/>
          <a:ext cx="10298097" cy="467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CE590A3-230E-4E70-8EE6-117DE11AC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2168" y="6030000"/>
            <a:ext cx="2844000" cy="396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GB" sz="1000" dirty="0"/>
              <a:t>Q1 Report – April 2019</a:t>
            </a:r>
          </a:p>
          <a:p>
            <a:pPr lvl="0">
              <a:defRPr/>
            </a:pPr>
            <a:r>
              <a:rPr lang="en-GB" sz="1000" dirty="0"/>
              <a:t>CEO Kristian </a:t>
            </a:r>
            <a:r>
              <a:rPr lang="en-GB" sz="1000" dirty="0" err="1"/>
              <a:t>Nylén</a:t>
            </a:r>
            <a:r>
              <a:rPr lang="en-GB" sz="1000" dirty="0"/>
              <a:t> &amp; CFO David Kenyon</a:t>
            </a:r>
            <a:endParaRPr lang="en-GB" sz="1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87CE1E-92B3-46CF-BF9E-F7F16A332E85}"/>
              </a:ext>
            </a:extLst>
          </p:cNvPr>
          <p:cNvSpPr/>
          <p:nvPr/>
        </p:nvSpPr>
        <p:spPr>
          <a:xfrm>
            <a:off x="8298307" y="2258883"/>
            <a:ext cx="406469" cy="38747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F77D89-9906-4734-A710-00E644477DC0}"/>
              </a:ext>
            </a:extLst>
          </p:cNvPr>
          <p:cNvSpPr/>
          <p:nvPr/>
        </p:nvSpPr>
        <p:spPr>
          <a:xfrm>
            <a:off x="10093636" y="2560319"/>
            <a:ext cx="406468" cy="38747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6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004571"/>
      </a:dk1>
      <a:lt1>
        <a:srgbClr val="FFFFFF"/>
      </a:lt1>
      <a:dk2>
        <a:srgbClr val="00C3DE"/>
      </a:dk2>
      <a:lt2>
        <a:srgbClr val="FFFFFF"/>
      </a:lt2>
      <a:accent1>
        <a:srgbClr val="DAF6FA"/>
      </a:accent1>
      <a:accent2>
        <a:srgbClr val="FA7B48"/>
      </a:accent2>
      <a:accent3>
        <a:srgbClr val="BFD0DC"/>
      </a:accent3>
      <a:accent4>
        <a:srgbClr val="FFC000"/>
      </a:accent4>
      <a:accent5>
        <a:srgbClr val="FFD564"/>
      </a:accent5>
      <a:accent6>
        <a:srgbClr val="BFF0F7"/>
      </a:accent6>
      <a:hlink>
        <a:srgbClr val="00C3DE"/>
      </a:hlink>
      <a:folHlink>
        <a:srgbClr val="00C3DE"/>
      </a:folHlink>
    </a:clrScheme>
    <a:fontScheme name="Custom 3">
      <a:majorFont>
        <a:latin typeface="Overpass ExtraBold"/>
        <a:ea typeface=""/>
        <a:cs typeface=""/>
      </a:majorFont>
      <a:minorFont>
        <a:latin typeface="Overpass Regula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B31452CC518744AA6BA5274EA7D721" ma:contentTypeVersion="6" ma:contentTypeDescription="Create a new document." ma:contentTypeScope="" ma:versionID="2fd26bf08cbb782580a2ff35601888d2">
  <xsd:schema xmlns:xsd="http://www.w3.org/2001/XMLSchema" xmlns:xs="http://www.w3.org/2001/XMLSchema" xmlns:p="http://schemas.microsoft.com/office/2006/metadata/properties" xmlns:ns2="453dcd5c-dcde-4309-8a41-8423e8d00211" targetNamespace="http://schemas.microsoft.com/office/2006/metadata/properties" ma:root="true" ma:fieldsID="dd3c9c29478eab4dc53a3ca77cffbba0" ns2:_="">
    <xsd:import namespace="453dcd5c-dcde-4309-8a41-8423e8d002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dcd5c-dcde-4309-8a41-8423e8d002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32F2A5-0074-4311-88FE-3F5710F46A06}"/>
</file>

<file path=customXml/itemProps2.xml><?xml version="1.0" encoding="utf-8"?>
<ds:datastoreItem xmlns:ds="http://schemas.openxmlformats.org/officeDocument/2006/customXml" ds:itemID="{8045D73A-635D-4218-B208-258FF9B07EE5}"/>
</file>

<file path=customXml/itemProps3.xml><?xml version="1.0" encoding="utf-8"?>
<ds:datastoreItem xmlns:ds="http://schemas.openxmlformats.org/officeDocument/2006/customXml" ds:itemID="{9299D225-2E3D-4121-93C8-61822FBE489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7661</TotalTime>
  <Words>693</Words>
  <Application>Microsoft Office PowerPoint</Application>
  <PresentationFormat>Custom</PresentationFormat>
  <Paragraphs>198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.AppleSystemUIFont</vt:lpstr>
      <vt:lpstr>Arial</vt:lpstr>
      <vt:lpstr>Calibri</vt:lpstr>
      <vt:lpstr>LucidaGrande</vt:lpstr>
      <vt:lpstr>Overpass</vt:lpstr>
      <vt:lpstr>Overpass ExtraBold</vt:lpstr>
      <vt:lpstr>Overpass Regular</vt:lpstr>
      <vt:lpstr>Overpass SemiBold</vt:lpstr>
      <vt:lpstr>Office Theme</vt:lpstr>
      <vt:lpstr>Kambi Group plc</vt:lpstr>
      <vt:lpstr>Agenda</vt:lpstr>
      <vt:lpstr>Kambi at a glance</vt:lpstr>
      <vt:lpstr>Kambi at a glance</vt:lpstr>
      <vt:lpstr>Kambi at a glance</vt:lpstr>
      <vt:lpstr>Kambi at a glance</vt:lpstr>
      <vt:lpstr>Highlights</vt:lpstr>
      <vt:lpstr>Financial headlines </vt:lpstr>
      <vt:lpstr>Operator trading analysis</vt:lpstr>
      <vt:lpstr>Kambi revenue conversion</vt:lpstr>
      <vt:lpstr>Income statement</vt:lpstr>
      <vt:lpstr>Cash flow</vt:lpstr>
      <vt:lpstr>Kambi initiatives</vt:lpstr>
      <vt:lpstr>Kambi initiatives</vt:lpstr>
      <vt:lpstr>Kambi signs Mohegan Sun</vt:lpstr>
      <vt:lpstr>Greenwood Gaming &amp; Entertainment</vt:lpstr>
      <vt:lpstr>Q1 Events</vt:lpstr>
      <vt:lpstr>Summary</vt:lpstr>
      <vt:lpstr>Q&amp;A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Dennis</dc:creator>
  <cp:lastModifiedBy>Atilla Yazici</cp:lastModifiedBy>
  <cp:revision>984</cp:revision>
  <dcterms:created xsi:type="dcterms:W3CDTF">2017-05-23T11:27:58Z</dcterms:created>
  <dcterms:modified xsi:type="dcterms:W3CDTF">2019-04-17T16:10:02Z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0x01010025B31452CC518744AA6BA5274EA7D721</vt:lpwstr>
  </property>
  <property fmtid="{D5CDD505-2E9C-101B-9397-08002B2CF9AE}" pid="3" name="Order">
    <vt:r8>758200</vt:r8>
  </property>
</Properties>
</file>